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8" r:id="rId3"/>
    <p:sldId id="259" r:id="rId4"/>
    <p:sldId id="260" r:id="rId5"/>
    <p:sldId id="262" r:id="rId6"/>
    <p:sldId id="280" r:id="rId7"/>
    <p:sldId id="263" r:id="rId8"/>
    <p:sldId id="264" r:id="rId9"/>
    <p:sldId id="265" r:id="rId10"/>
    <p:sldId id="257" r:id="rId11"/>
    <p:sldId id="266" r:id="rId12"/>
    <p:sldId id="267" r:id="rId13"/>
    <p:sldId id="278" r:id="rId14"/>
    <p:sldId id="269" r:id="rId15"/>
    <p:sldId id="270" r:id="rId16"/>
    <p:sldId id="271" r:id="rId17"/>
    <p:sldId id="277" r:id="rId18"/>
    <p:sldId id="281" r:id="rId19"/>
    <p:sldId id="273" r:id="rId20"/>
    <p:sldId id="272" r:id="rId21"/>
    <p:sldId id="274" r:id="rId22"/>
    <p:sldId id="275" r:id="rId23"/>
    <p:sldId id="276" r:id="rId24"/>
    <p:sldId id="282" r:id="rId25"/>
    <p:sldId id="283" r:id="rId26"/>
    <p:sldId id="284" r:id="rId27"/>
    <p:sldId id="261"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120" d="100"/>
          <a:sy n="120" d="100"/>
        </p:scale>
        <p:origin x="120"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87B3B0-FC60-4B51-97F0-319C4CEC0F28}" type="datetimeFigureOut">
              <a:rPr lang="en-US" smtClean="0"/>
              <a:t>5/4/2016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A8E422-E3D0-4B37-A5C0-8D4354CC3688}" type="slidenum">
              <a:rPr lang="en-US" smtClean="0"/>
              <a:t>‹#›</a:t>
            </a:fld>
            <a:endParaRPr lang="en-US"/>
          </a:p>
        </p:txBody>
      </p:sp>
    </p:spTree>
    <p:extLst>
      <p:ext uri="{BB962C8B-B14F-4D97-AF65-F5344CB8AC3E}">
        <p14:creationId xmlns:p14="http://schemas.microsoft.com/office/powerpoint/2010/main" val="3627903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07392-1F38-42BF-AA57-14FF4A3ADAB4}" type="datetimeFigureOut">
              <a:rPr lang="en-US" smtClean="0"/>
              <a:pPr/>
              <a:t>5/4/2016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59237-A109-4E49-A62A-EEE8EED27DE6}" type="slidenum">
              <a:rPr lang="en-US" smtClean="0"/>
              <a:pPr/>
              <a:t>‹#›</a:t>
            </a:fld>
            <a:endParaRPr lang="en-US"/>
          </a:p>
        </p:txBody>
      </p:sp>
    </p:spTree>
    <p:extLst>
      <p:ext uri="{BB962C8B-B14F-4D97-AF65-F5344CB8AC3E}">
        <p14:creationId xmlns:p14="http://schemas.microsoft.com/office/powerpoint/2010/main" val="329600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5E119EC-A6B9-438F-A50B-983045A03CB7}"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36867" name="Rectangle 2"/>
          <p:cNvSpPr>
            <a:spLocks noGrp="1" noRot="1" noChangeAspect="1" noChangeArrowheads="1" noTextEdit="1"/>
          </p:cNvSpPr>
          <p:nvPr>
            <p:ph type="sldImg"/>
          </p:nvPr>
        </p:nvSpPr>
        <p:spPr>
          <a:xfrm>
            <a:off x="419100" y="704850"/>
            <a:ext cx="6172200" cy="3471863"/>
          </a:xfrm>
          <a:ln/>
        </p:spPr>
      </p:sp>
      <p:sp>
        <p:nvSpPr>
          <p:cNvPr id="36868" name="Rectangle 3"/>
          <p:cNvSpPr>
            <a:spLocks noGrp="1" noChangeArrowheads="1"/>
          </p:cNvSpPr>
          <p:nvPr>
            <p:ph type="body" idx="1"/>
          </p:nvPr>
        </p:nvSpPr>
        <p:spPr>
          <a:xfrm>
            <a:off x="935038" y="4414838"/>
            <a:ext cx="51403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6860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C8EA6B-3D01-4813-BAB0-6C00B7AF75A4}"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xfrm>
            <a:off x="419100" y="704850"/>
            <a:ext cx="6172200" cy="3471863"/>
          </a:xfrm>
          <a:ln/>
        </p:spPr>
      </p:sp>
      <p:sp>
        <p:nvSpPr>
          <p:cNvPr id="37892" name="Rectangle 3"/>
          <p:cNvSpPr>
            <a:spLocks noGrp="1" noChangeArrowheads="1"/>
          </p:cNvSpPr>
          <p:nvPr>
            <p:ph type="body" idx="1"/>
          </p:nvPr>
        </p:nvSpPr>
        <p:spPr>
          <a:xfrm>
            <a:off x="935038" y="4414838"/>
            <a:ext cx="51403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3362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B6C61C-43EC-4BED-AEDF-3C9E1CBE6D3B}"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8915" name="Rectangle 2"/>
          <p:cNvSpPr>
            <a:spLocks noGrp="1" noRot="1" noChangeAspect="1" noChangeArrowheads="1" noTextEdit="1"/>
          </p:cNvSpPr>
          <p:nvPr>
            <p:ph type="sldImg"/>
          </p:nvPr>
        </p:nvSpPr>
        <p:spPr>
          <a:xfrm>
            <a:off x="419100" y="703263"/>
            <a:ext cx="6173788" cy="3473450"/>
          </a:xfrm>
          <a:ln/>
        </p:spPr>
      </p:sp>
      <p:sp>
        <p:nvSpPr>
          <p:cNvPr id="38916" name="Rectangle 3"/>
          <p:cNvSpPr>
            <a:spLocks noGrp="1" noChangeArrowheads="1"/>
          </p:cNvSpPr>
          <p:nvPr>
            <p:ph type="body" idx="1"/>
          </p:nvPr>
        </p:nvSpPr>
        <p:spPr>
          <a:xfrm>
            <a:off x="935038" y="4414838"/>
            <a:ext cx="51403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7154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A977A8-9E6F-4B19-9579-059AAF829940}"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xfrm>
            <a:off x="419100" y="704850"/>
            <a:ext cx="6172200" cy="3471863"/>
          </a:xfrm>
          <a:ln/>
        </p:spPr>
      </p:sp>
      <p:sp>
        <p:nvSpPr>
          <p:cNvPr id="39940" name="Rectangle 3"/>
          <p:cNvSpPr>
            <a:spLocks noGrp="1" noChangeArrowheads="1"/>
          </p:cNvSpPr>
          <p:nvPr>
            <p:ph type="body" idx="1"/>
          </p:nvPr>
        </p:nvSpPr>
        <p:spPr>
          <a:xfrm>
            <a:off x="935038" y="4414838"/>
            <a:ext cx="51403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9923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9551C6-0829-4DA3-8AF7-3123FE58789E}"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220493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551C6-0829-4DA3-8AF7-3123FE58789E}"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312774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551C6-0829-4DA3-8AF7-3123FE58789E}"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143253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55651" y="1752600"/>
            <a:ext cx="5232400" cy="4267200"/>
          </a:xfrm>
        </p:spPr>
        <p:txBody>
          <a:bodyPr/>
          <a:lstStyle/>
          <a:p>
            <a:pPr lvl="0"/>
            <a:endParaRPr lang="en-US" noProof="0" smtClean="0"/>
          </a:p>
        </p:txBody>
      </p:sp>
      <p:sp>
        <p:nvSpPr>
          <p:cNvPr id="4" name="Text Placeholder 3"/>
          <p:cNvSpPr>
            <a:spLocks noGrp="1"/>
          </p:cNvSpPr>
          <p:nvPr>
            <p:ph type="body" sz="half" idx="2"/>
          </p:nvPr>
        </p:nvSpPr>
        <p:spPr>
          <a:xfrm>
            <a:off x="61912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A2680A72-6FA0-45B5-9542-BBD8EF724BFE}" type="slidenum">
              <a:rPr lang="en-US" altLang="en-US"/>
              <a:pPr/>
              <a:t>‹#›</a:t>
            </a:fld>
            <a:endParaRPr lang="en-US" altLang="en-US"/>
          </a:p>
        </p:txBody>
      </p:sp>
    </p:spTree>
    <p:extLst>
      <p:ext uri="{BB962C8B-B14F-4D97-AF65-F5344CB8AC3E}">
        <p14:creationId xmlns:p14="http://schemas.microsoft.com/office/powerpoint/2010/main" val="211708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12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BF811D07-FD20-4647-8C7E-376738CB19A2}" type="slidenum">
              <a:rPr lang="en-US" altLang="en-US"/>
              <a:pPr/>
              <a:t>‹#›</a:t>
            </a:fld>
            <a:endParaRPr lang="en-US" altLang="en-US"/>
          </a:p>
        </p:txBody>
      </p:sp>
    </p:spTree>
    <p:extLst>
      <p:ext uri="{BB962C8B-B14F-4D97-AF65-F5344CB8AC3E}">
        <p14:creationId xmlns:p14="http://schemas.microsoft.com/office/powerpoint/2010/main" val="393877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551C6-0829-4DA3-8AF7-3123FE58789E}"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127004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551C6-0829-4DA3-8AF7-3123FE58789E}"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116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9551C6-0829-4DA3-8AF7-3123FE58789E}"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34635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9551C6-0829-4DA3-8AF7-3123FE58789E}" type="datetimeFigureOut">
              <a:rPr lang="en-US" smtClean="0"/>
              <a:pPr/>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276828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9551C6-0829-4DA3-8AF7-3123FE58789E}" type="datetimeFigureOut">
              <a:rPr lang="en-US" smtClean="0"/>
              <a:pPr/>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66301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551C6-0829-4DA3-8AF7-3123FE58789E}" type="datetimeFigureOut">
              <a:rPr lang="en-US" smtClean="0"/>
              <a:pPr/>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369997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551C6-0829-4DA3-8AF7-3123FE58789E}"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97752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551C6-0829-4DA3-8AF7-3123FE58789E}"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B3A13-D7A9-4599-90AA-E79892B8361D}" type="slidenum">
              <a:rPr lang="en-US" smtClean="0"/>
              <a:pPr/>
              <a:t>‹#›</a:t>
            </a:fld>
            <a:endParaRPr lang="en-US"/>
          </a:p>
        </p:txBody>
      </p:sp>
    </p:spTree>
    <p:extLst>
      <p:ext uri="{BB962C8B-B14F-4D97-AF65-F5344CB8AC3E}">
        <p14:creationId xmlns:p14="http://schemas.microsoft.com/office/powerpoint/2010/main" val="285647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551C6-0829-4DA3-8AF7-3123FE58789E}" type="datetimeFigureOut">
              <a:rPr lang="en-US" smtClean="0"/>
              <a:pPr/>
              <a:t>5/4/2016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B3A13-D7A9-4599-90AA-E79892B8361D}" type="slidenum">
              <a:rPr lang="en-US" smtClean="0"/>
              <a:pPr/>
              <a:t>‹#›</a:t>
            </a:fld>
            <a:endParaRPr lang="en-US"/>
          </a:p>
        </p:txBody>
      </p:sp>
    </p:spTree>
    <p:extLst>
      <p:ext uri="{BB962C8B-B14F-4D97-AF65-F5344CB8AC3E}">
        <p14:creationId xmlns:p14="http://schemas.microsoft.com/office/powerpoint/2010/main" val="1654546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10.wmf"/><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Overarching Questions in Information Systems Research</a:t>
            </a:r>
            <a:endParaRPr lang="en-US" dirty="0"/>
          </a:p>
        </p:txBody>
      </p:sp>
      <p:sp>
        <p:nvSpPr>
          <p:cNvPr id="3" name="Subtitle 2"/>
          <p:cNvSpPr>
            <a:spLocks noGrp="1"/>
          </p:cNvSpPr>
          <p:nvPr>
            <p:ph type="subTitle" idx="1"/>
          </p:nvPr>
        </p:nvSpPr>
        <p:spPr/>
        <p:txBody>
          <a:bodyPr/>
          <a:lstStyle/>
          <a:p>
            <a:r>
              <a:rPr lang="en-US" dirty="0" smtClean="0"/>
              <a:t>E. Burton Swanson</a:t>
            </a:r>
          </a:p>
          <a:p>
            <a:r>
              <a:rPr lang="en-US" dirty="0" smtClean="0"/>
              <a:t>UCLA Anderson School</a:t>
            </a:r>
          </a:p>
          <a:p>
            <a:r>
              <a:rPr lang="en-US" dirty="0" smtClean="0"/>
              <a:t>ASAC Conference 2016</a:t>
            </a:r>
            <a:endParaRPr lang="en-US" dirty="0"/>
          </a:p>
        </p:txBody>
      </p:sp>
    </p:spTree>
    <p:extLst>
      <p:ext uri="{BB962C8B-B14F-4D97-AF65-F5344CB8AC3E}">
        <p14:creationId xmlns:p14="http://schemas.microsoft.com/office/powerpoint/2010/main" val="623124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734"/>
            <a:ext cx="10515600" cy="1325563"/>
          </a:xfrm>
        </p:spPr>
        <p:txBody>
          <a:bodyPr/>
          <a:lstStyle/>
          <a:p>
            <a:r>
              <a:rPr lang="en-US" dirty="0" smtClean="0"/>
              <a:t>Overarching Q3</a:t>
            </a:r>
            <a:endParaRPr lang="en-US" dirty="0"/>
          </a:p>
        </p:txBody>
      </p:sp>
      <p:sp>
        <p:nvSpPr>
          <p:cNvPr id="3" name="Content Placeholder 2"/>
          <p:cNvSpPr>
            <a:spLocks noGrp="1"/>
          </p:cNvSpPr>
          <p:nvPr>
            <p:ph idx="1"/>
          </p:nvPr>
        </p:nvSpPr>
        <p:spPr/>
        <p:txBody>
          <a:bodyPr/>
          <a:lstStyle/>
          <a:p>
            <a:r>
              <a:rPr lang="en-US" dirty="0" smtClean="0"/>
              <a:t>Why do some IS innovations diffuse widely while others do not?</a:t>
            </a:r>
          </a:p>
          <a:p>
            <a:pPr lvl="1"/>
            <a:r>
              <a:rPr lang="en-US" dirty="0" smtClean="0"/>
              <a:t>IS practice seemed to always chase the Next Big Thing.  Managerial attention was often intense, but fleeting.  While some IS innovations diffused widely, others failed to catch on and did not.</a:t>
            </a:r>
          </a:p>
          <a:p>
            <a:pPr lvl="1"/>
            <a:r>
              <a:rPr lang="en-US" dirty="0" smtClean="0"/>
              <a:t>Innovation theory was relatively well developed, but not yet particularized to IS.  It also did not explain well different diffusion outcomes.</a:t>
            </a:r>
          </a:p>
          <a:p>
            <a:pPr lvl="1"/>
            <a:r>
              <a:rPr lang="en-US" dirty="0" smtClean="0"/>
              <a:t>I undertook to develop some IS-specific theory.</a:t>
            </a:r>
            <a:endParaRPr lang="en-US" dirty="0"/>
          </a:p>
        </p:txBody>
      </p:sp>
      <p:pic>
        <p:nvPicPr>
          <p:cNvPr id="1026" name="Picture 2" descr="2000px-Diffusion_of_ideas.svg.png (2000×1500)"/>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292230" y="3613364"/>
            <a:ext cx="3583290" cy="268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4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p:txBody>
          <a:bodyPr/>
          <a:lstStyle/>
          <a:p>
            <a:pPr eaLnBrk="1" hangingPunct="1"/>
            <a:r>
              <a:rPr lang="en-US" altLang="en-US" dirty="0" smtClean="0"/>
              <a:t>Follow the buzzwords!</a:t>
            </a:r>
          </a:p>
        </p:txBody>
      </p:sp>
      <p:graphicFrame>
        <p:nvGraphicFramePr>
          <p:cNvPr id="1026" name="Object 3"/>
          <p:cNvGraphicFramePr>
            <a:graphicFrameLocks noGrp="1" noChangeAspect="1"/>
          </p:cNvGraphicFramePr>
          <p:nvPr>
            <p:ph sz="half" idx="1"/>
            <p:extLst>
              <p:ext uri="{D42A27DB-BD31-4B8C-83A1-F6EECF244321}">
                <p14:modId xmlns:p14="http://schemas.microsoft.com/office/powerpoint/2010/main" val="4076245583"/>
              </p:ext>
            </p:extLst>
          </p:nvPr>
        </p:nvGraphicFramePr>
        <p:xfrm flipV="1">
          <a:off x="9339263" y="2886472"/>
          <a:ext cx="642937" cy="541338"/>
        </p:xfrm>
        <a:graphic>
          <a:graphicData uri="http://schemas.openxmlformats.org/presentationml/2006/ole">
            <mc:AlternateContent xmlns:mc="http://schemas.openxmlformats.org/markup-compatibility/2006">
              <mc:Choice xmlns:v="urn:schemas-microsoft-com:vml" Requires="v">
                <p:oleObj spid="_x0000_s1222" name="Clip" r:id="rId3" imgW="643095" imgH="541698" progId="">
                  <p:embed/>
                </p:oleObj>
              </mc:Choice>
              <mc:Fallback>
                <p:oleObj name="Clip" r:id="rId3" imgW="643095" imgH="541698" progId="">
                  <p:embed/>
                  <p:pic>
                    <p:nvPicPr>
                      <p:cNvPr id="0" name="Picture 5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9339263" y="2886472"/>
                        <a:ext cx="642937"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4"/>
          <p:cNvSpPr>
            <a:spLocks noGrp="1" noChangeArrowheads="1"/>
          </p:cNvSpPr>
          <p:nvPr>
            <p:ph sz="half" idx="2"/>
          </p:nvPr>
        </p:nvSpPr>
        <p:spPr>
          <a:xfrm>
            <a:off x="942692" y="1879257"/>
            <a:ext cx="5226187" cy="1895910"/>
          </a:xfrm>
        </p:spPr>
        <p:txBody>
          <a:bodyPr>
            <a:normAutofit/>
          </a:bodyPr>
          <a:lstStyle/>
          <a:p>
            <a:pPr eaLnBrk="1" hangingPunct="1">
              <a:buClr>
                <a:schemeClr val="tx1"/>
              </a:buClr>
            </a:pPr>
            <a:r>
              <a:rPr lang="en-US" altLang="en-US" dirty="0"/>
              <a:t>Why so many in the world of IT?</a:t>
            </a:r>
          </a:p>
          <a:p>
            <a:pPr eaLnBrk="1" hangingPunct="1">
              <a:buClr>
                <a:schemeClr val="tx1"/>
              </a:buClr>
            </a:pPr>
            <a:r>
              <a:rPr lang="en-US" altLang="en-US" dirty="0"/>
              <a:t>Is there substance here or just so much noise</a:t>
            </a:r>
            <a:r>
              <a:rPr lang="en-US" altLang="en-US" dirty="0" smtClean="0"/>
              <a:t>?</a:t>
            </a:r>
            <a:endParaRPr lang="en-US" altLang="en-US" b="1" dirty="0"/>
          </a:p>
        </p:txBody>
      </p:sp>
      <p:graphicFrame>
        <p:nvGraphicFramePr>
          <p:cNvPr id="1027" name="Object 5"/>
          <p:cNvGraphicFramePr>
            <a:graphicFrameLocks noChangeAspect="1"/>
          </p:cNvGraphicFramePr>
          <p:nvPr>
            <p:extLst>
              <p:ext uri="{D42A27DB-BD31-4B8C-83A1-F6EECF244321}">
                <p14:modId xmlns:p14="http://schemas.microsoft.com/office/powerpoint/2010/main" val="1644618039"/>
              </p:ext>
            </p:extLst>
          </p:nvPr>
        </p:nvGraphicFramePr>
        <p:xfrm flipV="1">
          <a:off x="8038643" y="4981675"/>
          <a:ext cx="762000" cy="641350"/>
        </p:xfrm>
        <a:graphic>
          <a:graphicData uri="http://schemas.openxmlformats.org/presentationml/2006/ole">
            <mc:AlternateContent xmlns:mc="http://schemas.openxmlformats.org/markup-compatibility/2006">
              <mc:Choice xmlns:v="urn:schemas-microsoft-com:vml" Requires="v">
                <p:oleObj spid="_x0000_s1223" name="Clip" r:id="rId5" imgW="643095" imgH="541698" progId="">
                  <p:embed/>
                </p:oleObj>
              </mc:Choice>
              <mc:Fallback>
                <p:oleObj name="Clip" r:id="rId5" imgW="643095" imgH="541698" progId="">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038643" y="4981675"/>
                        <a:ext cx="762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graphicFrame>
        <p:nvGraphicFramePr>
          <p:cNvPr id="1028" name="Object 6"/>
          <p:cNvGraphicFramePr>
            <a:graphicFrameLocks noChangeAspect="1"/>
          </p:cNvGraphicFramePr>
          <p:nvPr>
            <p:extLst>
              <p:ext uri="{D42A27DB-BD31-4B8C-83A1-F6EECF244321}">
                <p14:modId xmlns:p14="http://schemas.microsoft.com/office/powerpoint/2010/main" val="3115106833"/>
              </p:ext>
            </p:extLst>
          </p:nvPr>
        </p:nvGraphicFramePr>
        <p:xfrm flipV="1">
          <a:off x="8898731" y="4267763"/>
          <a:ext cx="762000" cy="641350"/>
        </p:xfrm>
        <a:graphic>
          <a:graphicData uri="http://schemas.openxmlformats.org/presentationml/2006/ole">
            <mc:AlternateContent xmlns:mc="http://schemas.openxmlformats.org/markup-compatibility/2006">
              <mc:Choice xmlns:v="urn:schemas-microsoft-com:vml" Requires="v">
                <p:oleObj spid="_x0000_s1224" name="Clip" r:id="rId6" imgW="643095" imgH="541698" progId="">
                  <p:embed/>
                </p:oleObj>
              </mc:Choice>
              <mc:Fallback>
                <p:oleObj name="Clip" r:id="rId6" imgW="643095" imgH="541698" progId="">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898731" y="4267763"/>
                        <a:ext cx="762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graphicFrame>
        <p:nvGraphicFramePr>
          <p:cNvPr id="1029" name="Object 7"/>
          <p:cNvGraphicFramePr>
            <a:graphicFrameLocks noChangeAspect="1"/>
          </p:cNvGraphicFramePr>
          <p:nvPr>
            <p:extLst>
              <p:ext uri="{D42A27DB-BD31-4B8C-83A1-F6EECF244321}">
                <p14:modId xmlns:p14="http://schemas.microsoft.com/office/powerpoint/2010/main" val="4214057690"/>
              </p:ext>
            </p:extLst>
          </p:nvPr>
        </p:nvGraphicFramePr>
        <p:xfrm flipV="1">
          <a:off x="7239000" y="3157141"/>
          <a:ext cx="762000" cy="641350"/>
        </p:xfrm>
        <a:graphic>
          <a:graphicData uri="http://schemas.openxmlformats.org/presentationml/2006/ole">
            <mc:AlternateContent xmlns:mc="http://schemas.openxmlformats.org/markup-compatibility/2006">
              <mc:Choice xmlns:v="urn:schemas-microsoft-com:vml" Requires="v">
                <p:oleObj spid="_x0000_s1225" name="Clip" r:id="rId7" imgW="643095" imgH="541698" progId="">
                  <p:embed/>
                </p:oleObj>
              </mc:Choice>
              <mc:Fallback>
                <p:oleObj name="Clip" r:id="rId7" imgW="643095" imgH="541698" progId="">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239000" y="3157141"/>
                        <a:ext cx="762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graphicFrame>
        <p:nvGraphicFramePr>
          <p:cNvPr id="1030" name="Object 8"/>
          <p:cNvGraphicFramePr>
            <a:graphicFrameLocks noChangeAspect="1"/>
          </p:cNvGraphicFramePr>
          <p:nvPr>
            <p:extLst>
              <p:ext uri="{D42A27DB-BD31-4B8C-83A1-F6EECF244321}">
                <p14:modId xmlns:p14="http://schemas.microsoft.com/office/powerpoint/2010/main" val="3227983573"/>
              </p:ext>
            </p:extLst>
          </p:nvPr>
        </p:nvGraphicFramePr>
        <p:xfrm flipV="1">
          <a:off x="8001000" y="2570163"/>
          <a:ext cx="762000" cy="641350"/>
        </p:xfrm>
        <a:graphic>
          <a:graphicData uri="http://schemas.openxmlformats.org/presentationml/2006/ole">
            <mc:AlternateContent xmlns:mc="http://schemas.openxmlformats.org/markup-compatibility/2006">
              <mc:Choice xmlns:v="urn:schemas-microsoft-com:vml" Requires="v">
                <p:oleObj spid="_x0000_s1226" name="Clip" r:id="rId8" imgW="643095" imgH="541698" progId="">
                  <p:embed/>
                </p:oleObj>
              </mc:Choice>
              <mc:Fallback>
                <p:oleObj name="Clip" r:id="rId8" imgW="643095" imgH="541698" progId="">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001000" y="2570163"/>
                        <a:ext cx="762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graphicFrame>
        <p:nvGraphicFramePr>
          <p:cNvPr id="1031" name="Object 9"/>
          <p:cNvGraphicFramePr>
            <a:graphicFrameLocks noChangeAspect="1"/>
          </p:cNvGraphicFramePr>
          <p:nvPr>
            <p:extLst>
              <p:ext uri="{D42A27DB-BD31-4B8C-83A1-F6EECF244321}">
                <p14:modId xmlns:p14="http://schemas.microsoft.com/office/powerpoint/2010/main" val="1068649529"/>
              </p:ext>
            </p:extLst>
          </p:nvPr>
        </p:nvGraphicFramePr>
        <p:xfrm flipV="1">
          <a:off x="9037928" y="1940719"/>
          <a:ext cx="762000" cy="641350"/>
        </p:xfrm>
        <a:graphic>
          <a:graphicData uri="http://schemas.openxmlformats.org/presentationml/2006/ole">
            <mc:AlternateContent xmlns:mc="http://schemas.openxmlformats.org/markup-compatibility/2006">
              <mc:Choice xmlns:v="urn:schemas-microsoft-com:vml" Requires="v">
                <p:oleObj spid="_x0000_s1227" name="Clip" r:id="rId9" imgW="643095" imgH="541698" progId="">
                  <p:embed/>
                </p:oleObj>
              </mc:Choice>
              <mc:Fallback>
                <p:oleObj name="Clip" r:id="rId9" imgW="643095" imgH="541698" progId="">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9037928" y="1940719"/>
                        <a:ext cx="762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graphicFrame>
        <p:nvGraphicFramePr>
          <p:cNvPr id="1032" name="Object 10"/>
          <p:cNvGraphicFramePr>
            <a:graphicFrameLocks noChangeAspect="1"/>
          </p:cNvGraphicFramePr>
          <p:nvPr>
            <p:extLst>
              <p:ext uri="{D42A27DB-BD31-4B8C-83A1-F6EECF244321}">
                <p14:modId xmlns:p14="http://schemas.microsoft.com/office/powerpoint/2010/main" val="2457653489"/>
              </p:ext>
            </p:extLst>
          </p:nvPr>
        </p:nvGraphicFramePr>
        <p:xfrm flipV="1">
          <a:off x="7157797" y="3947088"/>
          <a:ext cx="762000" cy="641350"/>
        </p:xfrm>
        <a:graphic>
          <a:graphicData uri="http://schemas.openxmlformats.org/presentationml/2006/ole">
            <mc:AlternateContent xmlns:mc="http://schemas.openxmlformats.org/markup-compatibility/2006">
              <mc:Choice xmlns:v="urn:schemas-microsoft-com:vml" Requires="v">
                <p:oleObj spid="_x0000_s1228" name="Clip" r:id="rId10" imgW="643095" imgH="541698" progId="">
                  <p:embed/>
                </p:oleObj>
              </mc:Choice>
              <mc:Fallback>
                <p:oleObj name="Clip" r:id="rId10" imgW="643095" imgH="541698" progId="">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157797" y="3947088"/>
                        <a:ext cx="762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sp>
        <p:nvSpPr>
          <p:cNvPr id="1035" name="Text Box 11"/>
          <p:cNvSpPr txBox="1">
            <a:spLocks noChangeArrowheads="1"/>
          </p:cNvSpPr>
          <p:nvPr/>
        </p:nvSpPr>
        <p:spPr bwMode="auto">
          <a:xfrm>
            <a:off x="6930880" y="3022669"/>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b="1" dirty="0">
                <a:solidFill>
                  <a:schemeClr val="tx2"/>
                </a:solidFill>
                <a:latin typeface="Times New Roman" panose="02020603050405020304" pitchFamily="18" charset="0"/>
              </a:rPr>
              <a:t>ERP!</a:t>
            </a:r>
            <a:endParaRPr lang="en-US" altLang="en-US" sz="1400" dirty="0">
              <a:solidFill>
                <a:schemeClr val="tx2"/>
              </a:solidFill>
              <a:latin typeface="Times New Roman" panose="02020603050405020304" pitchFamily="18" charset="0"/>
            </a:endParaRPr>
          </a:p>
        </p:txBody>
      </p:sp>
      <p:sp>
        <p:nvSpPr>
          <p:cNvPr id="1036" name="Text Box 12"/>
          <p:cNvSpPr txBox="1">
            <a:spLocks noChangeArrowheads="1"/>
          </p:cNvSpPr>
          <p:nvPr/>
        </p:nvSpPr>
        <p:spPr bwMode="auto">
          <a:xfrm>
            <a:off x="7230124" y="2342171"/>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b="1" dirty="0">
                <a:solidFill>
                  <a:schemeClr val="tx2"/>
                </a:solidFill>
                <a:latin typeface="Times New Roman" panose="02020603050405020304" pitchFamily="18" charset="0"/>
              </a:rPr>
              <a:t>Web </a:t>
            </a:r>
            <a:r>
              <a:rPr lang="en-US" altLang="en-US" sz="1400" b="1" dirty="0" smtClean="0">
                <a:solidFill>
                  <a:schemeClr val="tx2"/>
                </a:solidFill>
                <a:latin typeface="Times New Roman" panose="02020603050405020304" pitchFamily="18" charset="0"/>
              </a:rPr>
              <a:t>services</a:t>
            </a:r>
            <a:r>
              <a:rPr lang="en-US" altLang="en-US" sz="1400" b="1" dirty="0">
                <a:solidFill>
                  <a:schemeClr val="tx2"/>
                </a:solidFill>
                <a:latin typeface="Times New Roman" panose="02020603050405020304" pitchFamily="18" charset="0"/>
              </a:rPr>
              <a:t>!</a:t>
            </a:r>
          </a:p>
        </p:txBody>
      </p:sp>
      <p:sp>
        <p:nvSpPr>
          <p:cNvPr id="1037" name="Text Box 13"/>
          <p:cNvSpPr txBox="1">
            <a:spLocks noChangeArrowheads="1"/>
          </p:cNvSpPr>
          <p:nvPr/>
        </p:nvSpPr>
        <p:spPr bwMode="auto">
          <a:xfrm>
            <a:off x="7568380" y="4511630"/>
            <a:ext cx="668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b="1" dirty="0">
                <a:solidFill>
                  <a:schemeClr val="tx2"/>
                </a:solidFill>
                <a:latin typeface="Times New Roman" panose="02020603050405020304" pitchFamily="18" charset="0"/>
              </a:rPr>
              <a:t>CRM!</a:t>
            </a:r>
            <a:endParaRPr lang="en-US" altLang="en-US" sz="1400" dirty="0">
              <a:latin typeface="Times New Roman" panose="02020603050405020304" pitchFamily="18" charset="0"/>
            </a:endParaRPr>
          </a:p>
        </p:txBody>
      </p:sp>
      <p:sp>
        <p:nvSpPr>
          <p:cNvPr id="1038" name="Text Box 14"/>
          <p:cNvSpPr txBox="1">
            <a:spLocks noChangeArrowheads="1"/>
          </p:cNvSpPr>
          <p:nvPr/>
        </p:nvSpPr>
        <p:spPr bwMode="auto">
          <a:xfrm>
            <a:off x="8419643" y="3963736"/>
            <a:ext cx="2112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b="1" dirty="0">
                <a:solidFill>
                  <a:schemeClr val="tx2"/>
                </a:solidFill>
                <a:latin typeface="Times New Roman" panose="02020603050405020304" pitchFamily="18" charset="0"/>
              </a:rPr>
              <a:t>Knowledge management!</a:t>
            </a:r>
          </a:p>
        </p:txBody>
      </p:sp>
      <p:sp>
        <p:nvSpPr>
          <p:cNvPr id="1039" name="Rectangle 15"/>
          <p:cNvSpPr>
            <a:spLocks noChangeArrowheads="1"/>
          </p:cNvSpPr>
          <p:nvPr/>
        </p:nvSpPr>
        <p:spPr bwMode="auto">
          <a:xfrm>
            <a:off x="6338887" y="5253990"/>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b="1" dirty="0">
                <a:solidFill>
                  <a:schemeClr val="tx2"/>
                </a:solidFill>
                <a:latin typeface="Times New Roman" panose="02020603050405020304" pitchFamily="18" charset="0"/>
              </a:rPr>
              <a:t>Business intelligence!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en-US" smtClean="0"/>
              <a:t>Making sense of the buzz</a:t>
            </a:r>
            <a:br>
              <a:rPr lang="en-US" altLang="en-US" smtClean="0"/>
            </a:br>
            <a:r>
              <a:rPr lang="en-US" altLang="en-US" sz="1400"/>
              <a:t>Ref: Ramiller, 2001</a:t>
            </a:r>
          </a:p>
        </p:txBody>
      </p:sp>
      <p:sp>
        <p:nvSpPr>
          <p:cNvPr id="21507" name="Text Box 3"/>
          <p:cNvSpPr txBox="1">
            <a:spLocks noChangeArrowheads="1"/>
          </p:cNvSpPr>
          <p:nvPr/>
        </p:nvSpPr>
        <p:spPr bwMode="auto">
          <a:xfrm>
            <a:off x="2667001" y="1981201"/>
            <a:ext cx="2987675" cy="954107"/>
          </a:xfrm>
          <a:prstGeom prst="rect">
            <a:avLst/>
          </a:prstGeom>
          <a:noFill/>
          <a:ln w="12700">
            <a:noFill/>
            <a:miter lim="800000"/>
            <a:headEnd/>
            <a:tailEnd/>
          </a:ln>
          <a:effectLst/>
        </p:spPr>
        <p:txBody>
          <a:bodyPr>
            <a:spAutoFit/>
          </a:bodyPr>
          <a:lstStyle/>
          <a:p>
            <a:pPr>
              <a:defRPr/>
            </a:pPr>
            <a:r>
              <a:rPr lang="en-US" sz="1400" dirty="0">
                <a:effectLst>
                  <a:outerShdw blurRad="38100" dist="38100" dir="2700000" algn="tl">
                    <a:srgbClr val="C0C0C0"/>
                  </a:outerShdw>
                </a:effectLst>
                <a:latin typeface="Times New Roman" pitchFamily="18" charset="0"/>
              </a:rPr>
              <a:t>“… </a:t>
            </a:r>
            <a:r>
              <a:rPr lang="en-US" sz="1400" dirty="0">
                <a:latin typeface="Times New Roman" pitchFamily="18" charset="0"/>
              </a:rPr>
              <a:t>and I keep waiting for a </a:t>
            </a:r>
            <a:r>
              <a:rPr lang="en-US" sz="1400" i="1" dirty="0">
                <a:latin typeface="Times New Roman" pitchFamily="18" charset="0"/>
              </a:rPr>
              <a:t>silver bullet</a:t>
            </a:r>
            <a:r>
              <a:rPr lang="en-US" sz="1400" dirty="0">
                <a:latin typeface="Times New Roman" pitchFamily="18" charset="0"/>
              </a:rPr>
              <a:t>, a </a:t>
            </a:r>
            <a:r>
              <a:rPr lang="en-US" sz="1400" i="1" dirty="0">
                <a:latin typeface="Times New Roman" pitchFamily="18" charset="0"/>
              </a:rPr>
              <a:t>magic formula</a:t>
            </a:r>
            <a:r>
              <a:rPr lang="en-US" sz="1400" dirty="0">
                <a:latin typeface="Times New Roman" pitchFamily="18" charset="0"/>
              </a:rPr>
              <a:t>, an </a:t>
            </a:r>
            <a:r>
              <a:rPr lang="en-US" sz="1400" i="1" dirty="0">
                <a:latin typeface="Times New Roman" pitchFamily="18" charset="0"/>
              </a:rPr>
              <a:t>answer to all my prayers</a:t>
            </a:r>
            <a:r>
              <a:rPr lang="en-US" sz="1400" dirty="0">
                <a:latin typeface="Times New Roman" pitchFamily="18" charset="0"/>
              </a:rPr>
              <a:t>, and it never happens!” -IS manager</a:t>
            </a:r>
          </a:p>
        </p:txBody>
      </p:sp>
      <p:sp>
        <p:nvSpPr>
          <p:cNvPr id="2053" name="Text Box 4"/>
          <p:cNvSpPr txBox="1">
            <a:spLocks noChangeArrowheads="1"/>
          </p:cNvSpPr>
          <p:nvPr/>
        </p:nvSpPr>
        <p:spPr bwMode="auto">
          <a:xfrm>
            <a:off x="6019801" y="1752601"/>
            <a:ext cx="31400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imes New Roman" panose="02020603050405020304" pitchFamily="18" charset="0"/>
              </a:rPr>
              <a:t>“…they jumped into it, because it was </a:t>
            </a:r>
            <a:r>
              <a:rPr lang="en-US" altLang="en-US" sz="1400" i="1">
                <a:latin typeface="Times New Roman" panose="02020603050405020304" pitchFamily="18" charset="0"/>
              </a:rPr>
              <a:t>the latest and the greatest craze</a:t>
            </a:r>
            <a:r>
              <a:rPr lang="en-US" altLang="en-US" sz="1400">
                <a:latin typeface="Times New Roman" panose="02020603050405020304" pitchFamily="18" charset="0"/>
              </a:rPr>
              <a:t> at the time and they figured they had to </a:t>
            </a:r>
            <a:r>
              <a:rPr lang="en-US" altLang="en-US" sz="1400" i="1">
                <a:latin typeface="Times New Roman" panose="02020603050405020304" pitchFamily="18" charset="0"/>
              </a:rPr>
              <a:t>sign up for it</a:t>
            </a:r>
            <a:r>
              <a:rPr lang="en-US" altLang="en-US" sz="1400">
                <a:latin typeface="Times New Roman" panose="02020603050405020304" pitchFamily="18" charset="0"/>
              </a:rPr>
              <a:t>, too …and, ‘We’ve got to go in and we’ve got to do </a:t>
            </a:r>
            <a:r>
              <a:rPr lang="en-US" altLang="en-US" sz="1400" i="1">
                <a:latin typeface="Times New Roman" panose="02020603050405020304" pitchFamily="18" charset="0"/>
              </a:rPr>
              <a:t>what everybody else is doing</a:t>
            </a:r>
            <a:r>
              <a:rPr lang="en-US" altLang="en-US" sz="1400">
                <a:latin typeface="Times New Roman" panose="02020603050405020304" pitchFamily="18" charset="0"/>
              </a:rPr>
              <a:t>,’” -Consultant</a:t>
            </a:r>
          </a:p>
        </p:txBody>
      </p:sp>
      <p:sp>
        <p:nvSpPr>
          <p:cNvPr id="2054" name="Text Box 5"/>
          <p:cNvSpPr txBox="1">
            <a:spLocks noChangeArrowheads="1"/>
          </p:cNvSpPr>
          <p:nvPr/>
        </p:nvSpPr>
        <p:spPr bwMode="auto">
          <a:xfrm>
            <a:off x="2057401" y="2971800"/>
            <a:ext cx="33686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imes New Roman" panose="02020603050405020304" pitchFamily="18" charset="0"/>
              </a:rPr>
              <a:t>“In today’s business world you really have to grab right at the money.  Profit before taxes, cash, cost reduction.  We’re gonna take a building and close it, because of this technology.  We’re gonna reduce our administrative staff.  I mean, hard core numbers.” -IS manager</a:t>
            </a:r>
          </a:p>
        </p:txBody>
      </p:sp>
      <p:sp>
        <p:nvSpPr>
          <p:cNvPr id="2055" name="Text Box 6"/>
          <p:cNvSpPr txBox="1">
            <a:spLocks noChangeArrowheads="1"/>
          </p:cNvSpPr>
          <p:nvPr/>
        </p:nvSpPr>
        <p:spPr bwMode="auto">
          <a:xfrm>
            <a:off x="5410201" y="3276601"/>
            <a:ext cx="34448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a:latin typeface="Times New Roman" panose="02020603050405020304" pitchFamily="18" charset="0"/>
              </a:rPr>
              <a:t>“I think [data warehouse] is a well-worn concept, and I think a whole lot a people thought it was a good idea 30 years ago.  So, yeah …it’s a 30-year-old concept with a different name.  It’s sort of a rose by any other name.” -IS manager</a:t>
            </a:r>
          </a:p>
        </p:txBody>
      </p:sp>
      <p:sp>
        <p:nvSpPr>
          <p:cNvPr id="2056" name="Text Box 7"/>
          <p:cNvSpPr txBox="1">
            <a:spLocks noChangeArrowheads="1"/>
          </p:cNvSpPr>
          <p:nvPr/>
        </p:nvSpPr>
        <p:spPr bwMode="auto">
          <a:xfrm>
            <a:off x="2209800" y="4724401"/>
            <a:ext cx="5562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b="1">
                <a:solidFill>
                  <a:schemeClr val="hlink"/>
                </a:solidFill>
                <a:latin typeface="Times New Roman" panose="02020603050405020304" pitchFamily="18" charset="0"/>
              </a:rPr>
              <a:t>“… you see if it has meaning, you know, as </a:t>
            </a:r>
            <a:r>
              <a:rPr lang="en-US" altLang="en-US" sz="1400" b="1" u="sng">
                <a:solidFill>
                  <a:schemeClr val="hlink"/>
                </a:solidFill>
                <a:latin typeface="Times New Roman" panose="02020603050405020304" pitchFamily="18" charset="0"/>
              </a:rPr>
              <a:t>you</a:t>
            </a:r>
            <a:r>
              <a:rPr lang="en-US" altLang="en-US" sz="1400" b="1">
                <a:solidFill>
                  <a:schemeClr val="hlink"/>
                </a:solidFill>
                <a:latin typeface="Times New Roman" panose="02020603050405020304" pitchFamily="18" charset="0"/>
              </a:rPr>
              <a:t> understand it.  Would it help </a:t>
            </a:r>
            <a:r>
              <a:rPr lang="en-US" altLang="en-US" sz="1400" b="1" u="sng">
                <a:solidFill>
                  <a:schemeClr val="hlink"/>
                </a:solidFill>
                <a:latin typeface="Times New Roman" panose="02020603050405020304" pitchFamily="18" charset="0"/>
              </a:rPr>
              <a:t>your</a:t>
            </a:r>
            <a:r>
              <a:rPr lang="en-US" altLang="en-US" sz="1400" b="1">
                <a:solidFill>
                  <a:schemeClr val="hlink"/>
                </a:solidFill>
                <a:latin typeface="Times New Roman" panose="02020603050405020304" pitchFamily="18" charset="0"/>
              </a:rPr>
              <a:t> organization, would it help certain </a:t>
            </a:r>
            <a:r>
              <a:rPr lang="en-US" altLang="en-US" sz="1400" b="1" u="sng">
                <a:solidFill>
                  <a:schemeClr val="hlink"/>
                </a:solidFill>
                <a:latin typeface="Times New Roman" panose="02020603050405020304" pitchFamily="18" charset="0"/>
              </a:rPr>
              <a:t>areas</a:t>
            </a:r>
            <a:r>
              <a:rPr lang="en-US" altLang="en-US" sz="1400" b="1">
                <a:solidFill>
                  <a:schemeClr val="hlink"/>
                </a:solidFill>
                <a:latin typeface="Times New Roman" panose="02020603050405020304" pitchFamily="18" charset="0"/>
              </a:rPr>
              <a:t> of your organization, where might it help, what are the benefits of it? …you really need to drill down, in terms of what these concepts are, and what it means from an implementer’s point of view, and what it can mean to </a:t>
            </a:r>
            <a:r>
              <a:rPr lang="en-US" altLang="en-US" sz="1400" b="1" u="sng">
                <a:solidFill>
                  <a:schemeClr val="hlink"/>
                </a:solidFill>
                <a:latin typeface="Times New Roman" panose="02020603050405020304" pitchFamily="18" charset="0"/>
              </a:rPr>
              <a:t>your</a:t>
            </a:r>
            <a:r>
              <a:rPr lang="en-US" altLang="en-US" sz="1400" b="1">
                <a:solidFill>
                  <a:schemeClr val="hlink"/>
                </a:solidFill>
                <a:latin typeface="Times New Roman" panose="02020603050405020304" pitchFamily="18" charset="0"/>
              </a:rPr>
              <a:t> business.” -IS manager</a:t>
            </a:r>
          </a:p>
        </p:txBody>
      </p:sp>
      <p:graphicFrame>
        <p:nvGraphicFramePr>
          <p:cNvPr id="2050" name="Object 8"/>
          <p:cNvGraphicFramePr>
            <a:graphicFrameLocks noChangeAspect="1"/>
          </p:cNvGraphicFramePr>
          <p:nvPr/>
        </p:nvGraphicFramePr>
        <p:xfrm>
          <a:off x="8991601" y="3733800"/>
          <a:ext cx="847725" cy="2057400"/>
        </p:xfrm>
        <a:graphic>
          <a:graphicData uri="http://schemas.openxmlformats.org/presentationml/2006/ole">
            <mc:AlternateContent xmlns:mc="http://schemas.openxmlformats.org/markup-compatibility/2006">
              <mc:Choice xmlns:v="urn:schemas-microsoft-com:vml" Requires="v">
                <p:oleObj spid="_x0000_s2075" name="Clip" r:id="rId3" imgW="1622066" imgH="3934305" progId="">
                  <p:embed/>
                </p:oleObj>
              </mc:Choice>
              <mc:Fallback>
                <p:oleObj name="Clip" r:id="rId3" imgW="1622066" imgH="3934305"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3733800"/>
                        <a:ext cx="847725"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Conjecture</a:t>
            </a:r>
            <a:endParaRPr lang="en-US" dirty="0"/>
          </a:p>
        </p:txBody>
      </p:sp>
      <p:sp>
        <p:nvSpPr>
          <p:cNvPr id="3" name="Content Placeholder 2"/>
          <p:cNvSpPr>
            <a:spLocks noGrp="1"/>
          </p:cNvSpPr>
          <p:nvPr>
            <p:ph idx="1"/>
          </p:nvPr>
        </p:nvSpPr>
        <p:spPr/>
        <p:txBody>
          <a:bodyPr/>
          <a:lstStyle/>
          <a:p>
            <a:r>
              <a:rPr lang="en-US" dirty="0" smtClean="0"/>
              <a:t>Buzzwords are important to understanding much IS innovation.</a:t>
            </a:r>
          </a:p>
          <a:p>
            <a:r>
              <a:rPr lang="en-US" dirty="0" smtClean="0"/>
              <a:t>They serve to call attention to the </a:t>
            </a:r>
            <a:r>
              <a:rPr lang="en-US" dirty="0" smtClean="0">
                <a:solidFill>
                  <a:schemeClr val="accent5"/>
                </a:solidFill>
              </a:rPr>
              <a:t>idea</a:t>
            </a:r>
            <a:r>
              <a:rPr lang="en-US" dirty="0" smtClean="0"/>
              <a:t> of the innovation.</a:t>
            </a:r>
          </a:p>
          <a:p>
            <a:pPr lvl="1"/>
            <a:r>
              <a:rPr lang="en-US" dirty="0" smtClean="0"/>
              <a:t>Recall that an innovation is defined as </a:t>
            </a:r>
            <a:r>
              <a:rPr lang="en-US" altLang="en-US" dirty="0"/>
              <a:t>an idea, practice, or object new to the organization adopting it</a:t>
            </a:r>
          </a:p>
          <a:p>
            <a:r>
              <a:rPr lang="en-US" dirty="0" smtClean="0"/>
              <a:t> The idea of the innovation is central to its adoption, implementation, and diffusion</a:t>
            </a:r>
          </a:p>
          <a:p>
            <a:pPr lvl="1"/>
            <a:r>
              <a:rPr lang="en-US" dirty="0" smtClean="0"/>
              <a:t>But it is problematic!</a:t>
            </a:r>
          </a:p>
          <a:p>
            <a:endParaRPr lang="en-US" dirty="0" smtClean="0"/>
          </a:p>
          <a:p>
            <a:endParaRPr lang="en-US" dirty="0" smtClean="0"/>
          </a:p>
          <a:p>
            <a:pPr marL="0" indent="0">
              <a:buNone/>
            </a:pPr>
            <a:endParaRPr lang="en-US" dirty="0"/>
          </a:p>
          <a:p>
            <a:pPr marL="0" indent="0">
              <a:buNone/>
            </a:pPr>
            <a:endParaRPr lang="en-US" dirty="0"/>
          </a:p>
        </p:txBody>
      </p:sp>
      <p:pic>
        <p:nvPicPr>
          <p:cNvPr id="5122" name="Picture 2" descr="Non-capisco-image.jpg (400×3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674" y="4349363"/>
            <a:ext cx="2269807" cy="177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06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dirty="0"/>
              <a:t>Organizing vision</a:t>
            </a:r>
            <a:r>
              <a:rPr lang="en-US" altLang="en-US" sz="4600" dirty="0"/>
              <a:t/>
            </a:r>
            <a:br>
              <a:rPr lang="en-US" altLang="en-US" sz="4600" dirty="0"/>
            </a:br>
            <a:r>
              <a:rPr lang="en-US" altLang="en-US" sz="1400" dirty="0"/>
              <a:t>Ref: Swanson and Ramiller, 1997</a:t>
            </a:r>
          </a:p>
        </p:txBody>
      </p:sp>
      <p:sp>
        <p:nvSpPr>
          <p:cNvPr id="3076" name="Rectangle 3"/>
          <p:cNvSpPr>
            <a:spLocks noGrp="1" noChangeArrowheads="1"/>
          </p:cNvSpPr>
          <p:nvPr>
            <p:ph sz="half" idx="1"/>
          </p:nvPr>
        </p:nvSpPr>
        <p:spPr>
          <a:xfrm>
            <a:off x="838199" y="1825625"/>
            <a:ext cx="6813885" cy="4767680"/>
          </a:xfrm>
        </p:spPr>
        <p:txBody>
          <a:bodyPr/>
          <a:lstStyle/>
          <a:p>
            <a:pPr eaLnBrk="1" hangingPunct="1">
              <a:buClr>
                <a:schemeClr val="tx2"/>
              </a:buClr>
              <a:buFont typeface="Wingdings" panose="05000000000000000000" pitchFamily="2" charset="2"/>
              <a:buNone/>
            </a:pPr>
            <a:r>
              <a:rPr lang="en-US" altLang="en-US" sz="2400" b="1" dirty="0"/>
              <a:t>A focal community idea for applying new IT in firms</a:t>
            </a:r>
          </a:p>
          <a:p>
            <a:pPr eaLnBrk="1" hangingPunct="1">
              <a:buClr>
                <a:schemeClr val="tx2"/>
              </a:buClr>
            </a:pPr>
            <a:r>
              <a:rPr lang="en-US" altLang="en-US" sz="1800" dirty="0"/>
              <a:t>Typically identified by a buzzword </a:t>
            </a:r>
          </a:p>
          <a:p>
            <a:pPr eaLnBrk="1" hangingPunct="1">
              <a:buClr>
                <a:schemeClr val="tx2"/>
              </a:buClr>
            </a:pPr>
            <a:r>
              <a:rPr lang="en-US" altLang="en-US" sz="1800" dirty="0"/>
              <a:t>Defines the innovation in broad strokes and is the basis for its comprehension</a:t>
            </a:r>
          </a:p>
          <a:p>
            <a:pPr eaLnBrk="1" hangingPunct="1">
              <a:buClr>
                <a:schemeClr val="tx2"/>
              </a:buClr>
            </a:pPr>
            <a:r>
              <a:rPr lang="en-US" altLang="en-US" sz="1800" dirty="0"/>
              <a:t>Produced by and sustained through the community’s talk about it (e.g. at trade shows and in trade press)</a:t>
            </a:r>
          </a:p>
          <a:p>
            <a:pPr eaLnBrk="1" hangingPunct="1">
              <a:buClr>
                <a:schemeClr val="tx2"/>
              </a:buClr>
            </a:pPr>
            <a:r>
              <a:rPr lang="en-US" altLang="en-US" sz="1800" dirty="0"/>
              <a:t>Provides for </a:t>
            </a:r>
            <a:r>
              <a:rPr lang="en-US" altLang="en-US" sz="1800" i="1" dirty="0"/>
              <a:t>interpretation</a:t>
            </a:r>
            <a:r>
              <a:rPr lang="en-US" altLang="en-US" sz="1800" dirty="0"/>
              <a:t> (what is it?), </a:t>
            </a:r>
            <a:r>
              <a:rPr lang="en-US" altLang="en-US" sz="1800" i="1" dirty="0"/>
              <a:t>legitimation </a:t>
            </a:r>
            <a:r>
              <a:rPr lang="en-US" altLang="en-US" sz="1800" dirty="0"/>
              <a:t>(why do it?), and </a:t>
            </a:r>
            <a:r>
              <a:rPr lang="en-US" altLang="en-US" sz="1800" i="1" dirty="0"/>
              <a:t>mobilization</a:t>
            </a:r>
            <a:r>
              <a:rPr lang="en-US" altLang="en-US" sz="1800" dirty="0"/>
              <a:t> of entrepreneurial and market forces (in providing requisite products and services)</a:t>
            </a:r>
          </a:p>
          <a:p>
            <a:pPr eaLnBrk="1" hangingPunct="1">
              <a:buClr>
                <a:schemeClr val="tx2"/>
              </a:buClr>
            </a:pPr>
            <a:r>
              <a:rPr lang="en-US" altLang="en-US" sz="1800" dirty="0"/>
              <a:t>Drives and is driven by the innovation’s adoption and diffusion</a:t>
            </a:r>
          </a:p>
          <a:p>
            <a:pPr eaLnBrk="1" hangingPunct="1">
              <a:buClr>
                <a:schemeClr val="tx2"/>
              </a:buClr>
            </a:pPr>
            <a:r>
              <a:rPr lang="en-US" altLang="en-US" sz="1800" dirty="0"/>
              <a:t>Has a characteristic “career” (in terms of its visibility, prominence, and influence over time)</a:t>
            </a:r>
          </a:p>
          <a:p>
            <a:pPr eaLnBrk="1" hangingPunct="1">
              <a:buClr>
                <a:schemeClr val="tx2"/>
              </a:buClr>
            </a:pPr>
            <a:r>
              <a:rPr lang="en-US" altLang="en-US" sz="1800" dirty="0"/>
              <a:t>Illustration: Enterprise Resource Planning (ERP) in the 1990s, as first articulated by the Gartner Group</a:t>
            </a:r>
          </a:p>
        </p:txBody>
      </p:sp>
      <p:grpSp>
        <p:nvGrpSpPr>
          <p:cNvPr id="3077" name="Group 4"/>
          <p:cNvGrpSpPr>
            <a:grpSpLocks/>
          </p:cNvGrpSpPr>
          <p:nvPr/>
        </p:nvGrpSpPr>
        <p:grpSpPr bwMode="auto">
          <a:xfrm>
            <a:off x="8185546" y="1612504"/>
            <a:ext cx="1924921" cy="4600193"/>
            <a:chOff x="3644" y="548"/>
            <a:chExt cx="1453" cy="3430"/>
          </a:xfrm>
        </p:grpSpPr>
        <p:graphicFrame>
          <p:nvGraphicFramePr>
            <p:cNvPr id="3074" name="Object 5"/>
            <p:cNvGraphicFramePr>
              <a:graphicFrameLocks noChangeAspect="1"/>
            </p:cNvGraphicFramePr>
            <p:nvPr/>
          </p:nvGraphicFramePr>
          <p:xfrm>
            <a:off x="3644" y="548"/>
            <a:ext cx="1315" cy="1722"/>
          </p:xfrm>
          <a:graphic>
            <a:graphicData uri="http://schemas.openxmlformats.org/presentationml/2006/ole">
              <mc:AlternateContent xmlns:mc="http://schemas.openxmlformats.org/markup-compatibility/2006">
                <mc:Choice xmlns:v="urn:schemas-microsoft-com:vml" Requires="v">
                  <p:oleObj spid="_x0000_s3098" name="Clip" r:id="rId4" imgW="2083003" imgH="3003804" progId="">
                    <p:embed/>
                  </p:oleObj>
                </mc:Choice>
                <mc:Fallback>
                  <p:oleObj name="Clip" r:id="rId4" imgW="2083003" imgH="3003804"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4" y="548"/>
                          <a:ext cx="1315" cy="172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sp>
          <p:nvSpPr>
            <p:cNvPr id="3078" name="Freeform 6"/>
            <p:cNvSpPr>
              <a:spLocks/>
            </p:cNvSpPr>
            <p:nvPr/>
          </p:nvSpPr>
          <p:spPr bwMode="auto">
            <a:xfrm>
              <a:off x="3753" y="2298"/>
              <a:ext cx="1344" cy="1680"/>
            </a:xfrm>
            <a:custGeom>
              <a:avLst/>
              <a:gdLst>
                <a:gd name="T0" fmla="*/ 0 w 2064"/>
                <a:gd name="T1" fmla="*/ 3524 h 1160"/>
                <a:gd name="T2" fmla="*/ 119 w 2064"/>
                <a:gd name="T3" fmla="*/ 3377 h 1160"/>
                <a:gd name="T4" fmla="*/ 212 w 2064"/>
                <a:gd name="T5" fmla="*/ 2794 h 1160"/>
                <a:gd name="T6" fmla="*/ 265 w 2064"/>
                <a:gd name="T7" fmla="*/ 1774 h 1160"/>
                <a:gd name="T8" fmla="*/ 305 w 2064"/>
                <a:gd name="T9" fmla="*/ 1044 h 1160"/>
                <a:gd name="T10" fmla="*/ 358 w 2064"/>
                <a:gd name="T11" fmla="*/ 462 h 1160"/>
                <a:gd name="T12" fmla="*/ 411 w 2064"/>
                <a:gd name="T13" fmla="*/ 169 h 1160"/>
                <a:gd name="T14" fmla="*/ 504 w 2064"/>
                <a:gd name="T15" fmla="*/ 25 h 1160"/>
                <a:gd name="T16" fmla="*/ 570 w 2064"/>
                <a:gd name="T17" fmla="*/ 25 h 1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1160"/>
                <a:gd name="T29" fmla="*/ 2064 w 2064"/>
                <a:gd name="T30" fmla="*/ 1160 h 1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1160">
                  <a:moveTo>
                    <a:pt x="0" y="1160"/>
                  </a:moveTo>
                  <a:cubicBezTo>
                    <a:pt x="152" y="1156"/>
                    <a:pt x="304" y="1152"/>
                    <a:pt x="432" y="1112"/>
                  </a:cubicBezTo>
                  <a:cubicBezTo>
                    <a:pt x="560" y="1072"/>
                    <a:pt x="680" y="1008"/>
                    <a:pt x="768" y="920"/>
                  </a:cubicBezTo>
                  <a:cubicBezTo>
                    <a:pt x="856" y="832"/>
                    <a:pt x="904" y="680"/>
                    <a:pt x="960" y="584"/>
                  </a:cubicBezTo>
                  <a:cubicBezTo>
                    <a:pt x="1016" y="488"/>
                    <a:pt x="1048" y="416"/>
                    <a:pt x="1104" y="344"/>
                  </a:cubicBezTo>
                  <a:cubicBezTo>
                    <a:pt x="1160" y="272"/>
                    <a:pt x="1232" y="200"/>
                    <a:pt x="1296" y="152"/>
                  </a:cubicBezTo>
                  <a:cubicBezTo>
                    <a:pt x="1360" y="104"/>
                    <a:pt x="1400" y="80"/>
                    <a:pt x="1488" y="56"/>
                  </a:cubicBezTo>
                  <a:cubicBezTo>
                    <a:pt x="1576" y="32"/>
                    <a:pt x="1728" y="16"/>
                    <a:pt x="1824" y="8"/>
                  </a:cubicBezTo>
                  <a:cubicBezTo>
                    <a:pt x="1920" y="0"/>
                    <a:pt x="1992" y="4"/>
                    <a:pt x="2064" y="8"/>
                  </a:cubicBezTo>
                </a:path>
              </a:pathLst>
            </a:custGeom>
            <a:noFill/>
            <a:ln w="28575"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491916" y="304801"/>
            <a:ext cx="9360567" cy="1216025"/>
          </a:xfrm>
        </p:spPr>
        <p:txBody>
          <a:bodyPr/>
          <a:lstStyle/>
          <a:p>
            <a:pPr eaLnBrk="1" hangingPunct="1"/>
            <a:r>
              <a:rPr lang="en-US" altLang="en-US" dirty="0"/>
              <a:t>ERP’s career</a:t>
            </a:r>
            <a:r>
              <a:rPr lang="en-US" altLang="en-US" sz="3600" dirty="0"/>
              <a:t/>
            </a:r>
            <a:br>
              <a:rPr lang="en-US" altLang="en-US" sz="3600" dirty="0"/>
            </a:br>
            <a:r>
              <a:rPr lang="en-US" altLang="en-US" sz="1400" dirty="0"/>
              <a:t>Ref: Swanson, 2003</a:t>
            </a:r>
            <a:endParaRPr lang="en-US" altLang="en-US" sz="3600" dirty="0"/>
          </a:p>
        </p:txBody>
      </p:sp>
      <p:sp>
        <p:nvSpPr>
          <p:cNvPr id="4100" name="Text Box 3"/>
          <p:cNvSpPr txBox="1">
            <a:spLocks noChangeArrowheads="1"/>
          </p:cNvSpPr>
          <p:nvPr/>
        </p:nvSpPr>
        <p:spPr bwMode="auto">
          <a:xfrm>
            <a:off x="5458327" y="2751223"/>
            <a:ext cx="27590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dirty="0">
                <a:latin typeface="Times New Roman" panose="02020603050405020304" pitchFamily="18" charset="0"/>
              </a:rPr>
              <a:t>“What’s all the buzz about?  Simply put, R/3 seems to be a case of the right product at the right time.” (</a:t>
            </a:r>
            <a:r>
              <a:rPr lang="en-US" altLang="en-US" sz="1600" dirty="0" err="1">
                <a:latin typeface="Times New Roman" panose="02020603050405020304" pitchFamily="18" charset="0"/>
              </a:rPr>
              <a:t>Xenakis</a:t>
            </a:r>
            <a:r>
              <a:rPr lang="en-US" altLang="en-US" sz="1600" dirty="0">
                <a:latin typeface="Times New Roman" panose="02020603050405020304" pitchFamily="18" charset="0"/>
              </a:rPr>
              <a:t>, </a:t>
            </a:r>
            <a:r>
              <a:rPr lang="en-US" altLang="en-US" sz="1600" i="1" dirty="0">
                <a:latin typeface="Times New Roman" panose="02020603050405020304" pitchFamily="18" charset="0"/>
              </a:rPr>
              <a:t>CFO</a:t>
            </a:r>
            <a:r>
              <a:rPr lang="en-US" altLang="en-US" sz="1600" dirty="0">
                <a:latin typeface="Times New Roman" panose="02020603050405020304" pitchFamily="18" charset="0"/>
              </a:rPr>
              <a:t>, </a:t>
            </a:r>
            <a:r>
              <a:rPr lang="en-US" altLang="en-US" sz="1600" dirty="0">
                <a:solidFill>
                  <a:schemeClr val="hlink"/>
                </a:solidFill>
                <a:latin typeface="Times New Roman" panose="02020603050405020304" pitchFamily="18" charset="0"/>
              </a:rPr>
              <a:t>1996</a:t>
            </a:r>
            <a:r>
              <a:rPr lang="en-US" altLang="en-US" sz="1600" dirty="0">
                <a:latin typeface="Times New Roman" panose="02020603050405020304" pitchFamily="18" charset="0"/>
              </a:rPr>
              <a:t>)</a:t>
            </a:r>
          </a:p>
        </p:txBody>
      </p:sp>
      <p:sp>
        <p:nvSpPr>
          <p:cNvPr id="4101" name="Text Box 4"/>
          <p:cNvSpPr txBox="1">
            <a:spLocks noChangeArrowheads="1"/>
          </p:cNvSpPr>
          <p:nvPr/>
        </p:nvSpPr>
        <p:spPr bwMode="auto">
          <a:xfrm>
            <a:off x="2995864" y="4728411"/>
            <a:ext cx="31400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dirty="0">
                <a:latin typeface="Times New Roman" panose="02020603050405020304" pitchFamily="18" charset="0"/>
              </a:rPr>
              <a:t>“(I)t becomes clear the enterprise resource planning strategies were really designed to get the corporate house in order.” (Connolly, </a:t>
            </a:r>
            <a:r>
              <a:rPr lang="en-US" altLang="en-US" sz="1600" i="1" dirty="0">
                <a:latin typeface="Times New Roman" panose="02020603050405020304" pitchFamily="18" charset="0"/>
              </a:rPr>
              <a:t>Computerworld</a:t>
            </a:r>
            <a:r>
              <a:rPr lang="en-US" altLang="en-US" sz="1600" dirty="0">
                <a:latin typeface="Times New Roman" panose="02020603050405020304" pitchFamily="18" charset="0"/>
              </a:rPr>
              <a:t>, </a:t>
            </a:r>
            <a:r>
              <a:rPr lang="en-US" altLang="en-US" sz="1600" dirty="0" smtClean="0">
                <a:solidFill>
                  <a:schemeClr val="hlink"/>
                </a:solidFill>
                <a:latin typeface="Times New Roman" panose="02020603050405020304" pitchFamily="18" charset="0"/>
              </a:rPr>
              <a:t>1999</a:t>
            </a:r>
            <a:r>
              <a:rPr lang="en-US" altLang="en-US" sz="1600" dirty="0" smtClean="0">
                <a:latin typeface="Times New Roman" panose="02020603050405020304" pitchFamily="18" charset="0"/>
              </a:rPr>
              <a:t>)</a:t>
            </a:r>
            <a:endParaRPr lang="en-US" altLang="en-US" sz="1600" dirty="0">
              <a:latin typeface="Times New Roman" panose="02020603050405020304" pitchFamily="18" charset="0"/>
            </a:endParaRPr>
          </a:p>
        </p:txBody>
      </p:sp>
      <p:sp>
        <p:nvSpPr>
          <p:cNvPr id="4102" name="Text Box 5"/>
          <p:cNvSpPr txBox="1">
            <a:spLocks noChangeArrowheads="1"/>
          </p:cNvSpPr>
          <p:nvPr/>
        </p:nvSpPr>
        <p:spPr bwMode="auto">
          <a:xfrm>
            <a:off x="1467853" y="3392906"/>
            <a:ext cx="32924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dirty="0" smtClean="0">
                <a:latin typeface="Times New Roman" panose="02020603050405020304" pitchFamily="18" charset="0"/>
              </a:rPr>
              <a:t>“The growing number of horror stories about failed or out-of-control projects should certainly give managers pause.” (Davenport, </a:t>
            </a:r>
            <a:r>
              <a:rPr lang="en-US" altLang="en-US" sz="1600" i="1" dirty="0" smtClean="0">
                <a:latin typeface="Times New Roman" panose="02020603050405020304" pitchFamily="18" charset="0"/>
              </a:rPr>
              <a:t>HBR</a:t>
            </a:r>
            <a:r>
              <a:rPr lang="en-US" altLang="en-US" sz="1600" dirty="0" smtClean="0">
                <a:latin typeface="Times New Roman" panose="02020603050405020304" pitchFamily="18" charset="0"/>
              </a:rPr>
              <a:t>, </a:t>
            </a:r>
            <a:r>
              <a:rPr lang="en-US" altLang="en-US" sz="1600" dirty="0" smtClean="0">
                <a:solidFill>
                  <a:schemeClr val="hlink"/>
                </a:solidFill>
                <a:latin typeface="Times New Roman" panose="02020603050405020304" pitchFamily="18" charset="0"/>
              </a:rPr>
              <a:t>1998</a:t>
            </a:r>
            <a:r>
              <a:rPr lang="en-US" altLang="en-US" sz="1600" dirty="0" smtClean="0">
                <a:latin typeface="Times New Roman" panose="02020603050405020304" pitchFamily="18" charset="0"/>
              </a:rPr>
              <a:t>)</a:t>
            </a:r>
            <a:endParaRPr lang="en-US" altLang="en-US" sz="1600" dirty="0">
              <a:latin typeface="Times New Roman" panose="02020603050405020304" pitchFamily="18" charset="0"/>
            </a:endParaRPr>
          </a:p>
        </p:txBody>
      </p:sp>
      <p:sp>
        <p:nvSpPr>
          <p:cNvPr id="4103" name="Text Box 6"/>
          <p:cNvSpPr txBox="1">
            <a:spLocks noChangeArrowheads="1"/>
          </p:cNvSpPr>
          <p:nvPr/>
        </p:nvSpPr>
        <p:spPr bwMode="auto">
          <a:xfrm>
            <a:off x="6589463" y="4274303"/>
            <a:ext cx="29876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dirty="0">
                <a:latin typeface="Times New Roman" panose="02020603050405020304" pitchFamily="18" charset="0"/>
              </a:rPr>
              <a:t>“As 1999 winds down, it seems ironic that enterprise resource planning (ERP) has again attained almost the same dubious status it had when the acronym entered the lexicon in 1990- that of an idea that would never work.” (Keller, </a:t>
            </a:r>
            <a:r>
              <a:rPr lang="en-US" altLang="en-US" sz="1600" i="1" dirty="0">
                <a:latin typeface="Times New Roman" panose="02020603050405020304" pitchFamily="18" charset="0"/>
              </a:rPr>
              <a:t>Manufacturing Systems</a:t>
            </a:r>
            <a:r>
              <a:rPr lang="en-US" altLang="en-US" sz="1600" dirty="0">
                <a:latin typeface="Times New Roman" panose="02020603050405020304" pitchFamily="18" charset="0"/>
              </a:rPr>
              <a:t>, </a:t>
            </a:r>
            <a:r>
              <a:rPr lang="en-US" altLang="en-US" sz="1600" dirty="0">
                <a:solidFill>
                  <a:schemeClr val="hlink"/>
                </a:solidFill>
                <a:latin typeface="Times New Roman" panose="02020603050405020304" pitchFamily="18" charset="0"/>
              </a:rPr>
              <a:t>1999</a:t>
            </a:r>
            <a:r>
              <a:rPr lang="en-US" altLang="en-US" sz="1600" dirty="0">
                <a:latin typeface="Times New Roman" panose="02020603050405020304" pitchFamily="18" charset="0"/>
              </a:rPr>
              <a:t>)</a:t>
            </a:r>
          </a:p>
        </p:txBody>
      </p:sp>
      <p:sp>
        <p:nvSpPr>
          <p:cNvPr id="4104" name="Rectangle 7"/>
          <p:cNvSpPr>
            <a:spLocks noChangeArrowheads="1"/>
          </p:cNvSpPr>
          <p:nvPr/>
        </p:nvSpPr>
        <p:spPr bwMode="auto">
          <a:xfrm>
            <a:off x="1552075" y="2879558"/>
            <a:ext cx="32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dirty="0">
                <a:latin typeface="Times New Roman" panose="02020603050405020304" pitchFamily="18" charset="0"/>
              </a:rPr>
              <a:t>“Here comes SAP!” (</a:t>
            </a:r>
            <a:r>
              <a:rPr lang="en-US" altLang="en-US" sz="1600" i="1" dirty="0">
                <a:latin typeface="Times New Roman" panose="02020603050405020304" pitchFamily="18" charset="0"/>
              </a:rPr>
              <a:t>Fortune</a:t>
            </a:r>
            <a:r>
              <a:rPr lang="en-US" altLang="en-US" sz="1600" dirty="0">
                <a:latin typeface="Times New Roman" panose="02020603050405020304" pitchFamily="18" charset="0"/>
              </a:rPr>
              <a:t>, </a:t>
            </a:r>
            <a:r>
              <a:rPr lang="en-US" altLang="en-US" sz="1600" dirty="0">
                <a:solidFill>
                  <a:schemeClr val="hlink"/>
                </a:solidFill>
                <a:latin typeface="Times New Roman" panose="02020603050405020304" pitchFamily="18" charset="0"/>
              </a:rPr>
              <a:t>1995</a:t>
            </a:r>
            <a:r>
              <a:rPr lang="en-US" altLang="en-US" sz="1600" dirty="0">
                <a:latin typeface="Times New Roman" panose="02020603050405020304" pitchFamily="18" charset="0"/>
              </a:rPr>
              <a:t>)</a:t>
            </a:r>
          </a:p>
        </p:txBody>
      </p:sp>
      <p:graphicFrame>
        <p:nvGraphicFramePr>
          <p:cNvPr id="4098" name="Object 8"/>
          <p:cNvGraphicFramePr>
            <a:graphicFrameLocks noGrp="1" noChangeAspect="1"/>
          </p:cNvGraphicFramePr>
          <p:nvPr>
            <p:ph type="clipArt" sz="half" idx="4294967295"/>
          </p:nvPr>
        </p:nvGraphicFramePr>
        <p:xfrm>
          <a:off x="8610601" y="1905000"/>
          <a:ext cx="1216025" cy="1752600"/>
        </p:xfrm>
        <a:graphic>
          <a:graphicData uri="http://schemas.openxmlformats.org/presentationml/2006/ole">
            <mc:AlternateContent xmlns:mc="http://schemas.openxmlformats.org/markup-compatibility/2006">
              <mc:Choice xmlns:v="urn:schemas-microsoft-com:vml" Requires="v">
                <p:oleObj spid="_x0000_s4122" name="Clip" r:id="rId4" imgW="2083003" imgH="3003804" progId="">
                  <p:embed/>
                </p:oleObj>
              </mc:Choice>
              <mc:Fallback>
                <p:oleObj name="Clip" r:id="rId4" imgW="2083003" imgH="3003804"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1" y="1905000"/>
                        <a:ext cx="1216025" cy="1752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sp>
        <p:nvSpPr>
          <p:cNvPr id="4105" name="Text Box 10"/>
          <p:cNvSpPr txBox="1">
            <a:spLocks noChangeArrowheads="1"/>
          </p:cNvSpPr>
          <p:nvPr/>
        </p:nvSpPr>
        <p:spPr bwMode="auto">
          <a:xfrm>
            <a:off x="1700463" y="1592179"/>
            <a:ext cx="518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b="1" dirty="0">
                <a:solidFill>
                  <a:schemeClr val="hlink"/>
                </a:solidFill>
                <a:latin typeface="Times New Roman" panose="02020603050405020304" pitchFamily="18" charset="0"/>
              </a:rPr>
              <a:t>“Recent events in hardware, operating systems and applications are </a:t>
            </a:r>
            <a:r>
              <a:rPr lang="en-US" altLang="en-US" sz="1600" b="1" dirty="0" err="1">
                <a:solidFill>
                  <a:schemeClr val="hlink"/>
                </a:solidFill>
                <a:latin typeface="Times New Roman" panose="02020603050405020304" pitchFamily="18" charset="0"/>
              </a:rPr>
              <a:t>crystalizing</a:t>
            </a:r>
            <a:r>
              <a:rPr lang="en-US" altLang="en-US" sz="1600" b="1" dirty="0">
                <a:solidFill>
                  <a:schemeClr val="hlink"/>
                </a:solidFill>
                <a:latin typeface="Times New Roman" panose="02020603050405020304" pitchFamily="18" charset="0"/>
              </a:rPr>
              <a:t> (sic) our definition of Enterprise Resource Planning systems-- the Next-Generation MRP II.” (Wylie, 1990)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99431" y="304801"/>
            <a:ext cx="8700246" cy="1216025"/>
          </a:xfrm>
        </p:spPr>
        <p:txBody>
          <a:bodyPr/>
          <a:lstStyle/>
          <a:p>
            <a:pPr eaLnBrk="1" hangingPunct="1"/>
            <a:r>
              <a:rPr lang="en-US" altLang="en-US" dirty="0" smtClean="0"/>
              <a:t>Gartner’s hype cycles</a:t>
            </a:r>
            <a:br>
              <a:rPr lang="en-US" altLang="en-US" dirty="0" smtClean="0"/>
            </a:br>
            <a:r>
              <a:rPr lang="en-US" altLang="en-US" sz="1400" dirty="0"/>
              <a:t>Ref: Nelson, 2001</a:t>
            </a:r>
          </a:p>
        </p:txBody>
      </p:sp>
      <p:pic>
        <p:nvPicPr>
          <p:cNvPr id="19459" name="Picture 3" descr="4-23-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431" y="1952709"/>
            <a:ext cx="54864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6885831" y="2115709"/>
            <a:ext cx="2057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Tx/>
              <a:buChar char="•"/>
            </a:pPr>
            <a:r>
              <a:rPr lang="en-US" altLang="en-US" i="1" dirty="0"/>
              <a:t>CRM at the height of inflated expectations, with disillusionment soon to set 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8"/>
          <p:cNvSpPr>
            <a:spLocks noGrp="1" noChangeArrowheads="1"/>
          </p:cNvSpPr>
          <p:nvPr>
            <p:ph type="title"/>
          </p:nvPr>
        </p:nvSpPr>
        <p:spPr/>
        <p:txBody>
          <a:bodyPr>
            <a:normAutofit/>
          </a:bodyPr>
          <a:lstStyle/>
          <a:p>
            <a:pPr eaLnBrk="1" hangingPunct="1"/>
            <a:r>
              <a:rPr lang="en-US" altLang="en-US" dirty="0"/>
              <a:t>The </a:t>
            </a:r>
            <a:r>
              <a:rPr lang="en-US" altLang="en-US" dirty="0" smtClean="0"/>
              <a:t>wave complex</a:t>
            </a:r>
            <a:br>
              <a:rPr lang="en-US" altLang="en-US" dirty="0" smtClean="0"/>
            </a:br>
            <a:r>
              <a:rPr lang="en-US" altLang="en-US" sz="1400" dirty="0" smtClean="0"/>
              <a:t>Ref: Swanson, 2012</a:t>
            </a:r>
            <a:endParaRPr lang="en-US" altLang="en-US" sz="1400" dirty="0"/>
          </a:p>
        </p:txBody>
      </p:sp>
      <p:grpSp>
        <p:nvGrpSpPr>
          <p:cNvPr id="28675" name="Group 4"/>
          <p:cNvGrpSpPr>
            <a:grpSpLocks noChangeAspect="1"/>
          </p:cNvGrpSpPr>
          <p:nvPr/>
        </p:nvGrpSpPr>
        <p:grpSpPr bwMode="auto">
          <a:xfrm>
            <a:off x="1034716" y="1552073"/>
            <a:ext cx="9039587" cy="4676943"/>
            <a:chOff x="2855" y="560"/>
            <a:chExt cx="7220" cy="4320"/>
          </a:xfrm>
        </p:grpSpPr>
        <p:sp>
          <p:nvSpPr>
            <p:cNvPr id="28677" name="AutoShape 5"/>
            <p:cNvSpPr>
              <a:spLocks noChangeAspect="1" noChangeArrowheads="1"/>
            </p:cNvSpPr>
            <p:nvPr/>
          </p:nvSpPr>
          <p:spPr bwMode="auto">
            <a:xfrm>
              <a:off x="2855" y="56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nvGrpSpPr>
            <p:cNvPr id="28678" name="Group 6"/>
            <p:cNvGrpSpPr>
              <a:grpSpLocks/>
            </p:cNvGrpSpPr>
            <p:nvPr/>
          </p:nvGrpSpPr>
          <p:grpSpPr bwMode="auto">
            <a:xfrm>
              <a:off x="3155" y="1794"/>
              <a:ext cx="5100" cy="2465"/>
              <a:chOff x="3155" y="1794"/>
              <a:chExt cx="5100" cy="2465"/>
            </a:xfrm>
          </p:grpSpPr>
          <p:grpSp>
            <p:nvGrpSpPr>
              <p:cNvPr id="28688" name="Group 7"/>
              <p:cNvGrpSpPr>
                <a:grpSpLocks/>
              </p:cNvGrpSpPr>
              <p:nvPr/>
            </p:nvGrpSpPr>
            <p:grpSpPr bwMode="auto">
              <a:xfrm>
                <a:off x="3455" y="1794"/>
                <a:ext cx="2400" cy="2463"/>
                <a:chOff x="4205" y="1949"/>
                <a:chExt cx="2400" cy="2314"/>
              </a:xfrm>
            </p:grpSpPr>
            <p:sp>
              <p:nvSpPr>
                <p:cNvPr id="28698" name="Arc 8"/>
                <p:cNvSpPr>
                  <a:spLocks/>
                </p:cNvSpPr>
                <p:nvPr/>
              </p:nvSpPr>
              <p:spPr bwMode="auto">
                <a:xfrm rot="5400000">
                  <a:off x="4188" y="3046"/>
                  <a:ext cx="123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9" name="Arc 9"/>
                <p:cNvSpPr>
                  <a:spLocks/>
                </p:cNvSpPr>
                <p:nvPr/>
              </p:nvSpPr>
              <p:spPr bwMode="auto">
                <a:xfrm rot="-5400000">
                  <a:off x="5388" y="1966"/>
                  <a:ext cx="123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689" name="Group 10"/>
              <p:cNvGrpSpPr>
                <a:grpSpLocks/>
              </p:cNvGrpSpPr>
              <p:nvPr/>
            </p:nvGrpSpPr>
            <p:grpSpPr bwMode="auto">
              <a:xfrm>
                <a:off x="3155" y="2564"/>
                <a:ext cx="3000" cy="1694"/>
                <a:chOff x="4205" y="1949"/>
                <a:chExt cx="2400" cy="2314"/>
              </a:xfrm>
            </p:grpSpPr>
            <p:sp>
              <p:nvSpPr>
                <p:cNvPr id="28696" name="Arc 11"/>
                <p:cNvSpPr>
                  <a:spLocks/>
                </p:cNvSpPr>
                <p:nvPr/>
              </p:nvSpPr>
              <p:spPr bwMode="auto">
                <a:xfrm rot="5400000">
                  <a:off x="4188" y="3046"/>
                  <a:ext cx="123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7" name="Arc 12"/>
                <p:cNvSpPr>
                  <a:spLocks/>
                </p:cNvSpPr>
                <p:nvPr/>
              </p:nvSpPr>
              <p:spPr bwMode="auto">
                <a:xfrm rot="-5400000">
                  <a:off x="5388" y="1966"/>
                  <a:ext cx="123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28690" name="Group 13"/>
              <p:cNvGrpSpPr>
                <a:grpSpLocks/>
              </p:cNvGrpSpPr>
              <p:nvPr/>
            </p:nvGrpSpPr>
            <p:grpSpPr bwMode="auto">
              <a:xfrm>
                <a:off x="3755" y="3026"/>
                <a:ext cx="3300" cy="1233"/>
                <a:chOff x="4205" y="1949"/>
                <a:chExt cx="2400" cy="2314"/>
              </a:xfrm>
            </p:grpSpPr>
            <p:sp>
              <p:nvSpPr>
                <p:cNvPr id="28694" name="Arc 14"/>
                <p:cNvSpPr>
                  <a:spLocks/>
                </p:cNvSpPr>
                <p:nvPr/>
              </p:nvSpPr>
              <p:spPr bwMode="auto">
                <a:xfrm rot="5400000">
                  <a:off x="4188" y="3046"/>
                  <a:ext cx="123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5" name="Arc 15"/>
                <p:cNvSpPr>
                  <a:spLocks/>
                </p:cNvSpPr>
                <p:nvPr/>
              </p:nvSpPr>
              <p:spPr bwMode="auto">
                <a:xfrm rot="-5400000">
                  <a:off x="5388" y="1966"/>
                  <a:ext cx="123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691" name="Group 16"/>
              <p:cNvGrpSpPr>
                <a:grpSpLocks/>
              </p:cNvGrpSpPr>
              <p:nvPr/>
            </p:nvGrpSpPr>
            <p:grpSpPr bwMode="auto">
              <a:xfrm>
                <a:off x="4355" y="3491"/>
                <a:ext cx="3900" cy="767"/>
                <a:chOff x="4205" y="1949"/>
                <a:chExt cx="2400" cy="2314"/>
              </a:xfrm>
            </p:grpSpPr>
            <p:sp>
              <p:nvSpPr>
                <p:cNvPr id="28692" name="Arc 17"/>
                <p:cNvSpPr>
                  <a:spLocks/>
                </p:cNvSpPr>
                <p:nvPr/>
              </p:nvSpPr>
              <p:spPr bwMode="auto">
                <a:xfrm rot="5400000">
                  <a:off x="4188" y="3046"/>
                  <a:ext cx="123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80808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3" name="Arc 18"/>
                <p:cNvSpPr>
                  <a:spLocks/>
                </p:cNvSpPr>
                <p:nvPr/>
              </p:nvSpPr>
              <p:spPr bwMode="auto">
                <a:xfrm rot="-5400000">
                  <a:off x="5388" y="1966"/>
                  <a:ext cx="123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80808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sp>
          <p:nvSpPr>
            <p:cNvPr id="28679" name="Text Box 19"/>
            <p:cNvSpPr txBox="1">
              <a:spLocks noChangeArrowheads="1"/>
            </p:cNvSpPr>
            <p:nvPr/>
          </p:nvSpPr>
          <p:spPr bwMode="auto">
            <a:xfrm>
              <a:off x="6155" y="2411"/>
              <a:ext cx="231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dirty="0"/>
                <a:t>Cumulative adoptions</a:t>
              </a:r>
            </a:p>
          </p:txBody>
        </p:sp>
        <p:sp>
          <p:nvSpPr>
            <p:cNvPr id="28680" name="Text Box 20"/>
            <p:cNvSpPr txBox="1">
              <a:spLocks noChangeArrowheads="1"/>
            </p:cNvSpPr>
            <p:nvPr/>
          </p:nvSpPr>
          <p:spPr bwMode="auto">
            <a:xfrm>
              <a:off x="5855" y="1640"/>
              <a:ext cx="270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dirty="0"/>
                <a:t>Cumulative attention (to organizing vision)</a:t>
              </a:r>
            </a:p>
            <a:p>
              <a:endParaRPr lang="en-US" altLang="en-US" sz="1000" dirty="0"/>
            </a:p>
          </p:txBody>
        </p:sp>
        <p:sp>
          <p:nvSpPr>
            <p:cNvPr id="28681" name="Text Box 21"/>
            <p:cNvSpPr txBox="1">
              <a:spLocks noChangeArrowheads="1"/>
            </p:cNvSpPr>
            <p:nvPr/>
          </p:nvSpPr>
          <p:spPr bwMode="auto">
            <a:xfrm>
              <a:off x="7055" y="2874"/>
              <a:ext cx="232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dirty="0"/>
                <a:t>Cumulative implementations</a:t>
              </a:r>
            </a:p>
            <a:p>
              <a:endParaRPr lang="en-US" altLang="en-US" dirty="0"/>
            </a:p>
          </p:txBody>
        </p:sp>
        <p:sp>
          <p:nvSpPr>
            <p:cNvPr id="28682" name="Text Box 22"/>
            <p:cNvSpPr txBox="1">
              <a:spLocks noChangeArrowheads="1"/>
            </p:cNvSpPr>
            <p:nvPr/>
          </p:nvSpPr>
          <p:spPr bwMode="auto">
            <a:xfrm>
              <a:off x="8255" y="3337"/>
              <a:ext cx="182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dirty="0"/>
                <a:t>Cumulative value added</a:t>
              </a:r>
            </a:p>
            <a:p>
              <a:endParaRPr lang="en-US" altLang="en-US" sz="1400" dirty="0"/>
            </a:p>
          </p:txBody>
        </p:sp>
        <p:sp>
          <p:nvSpPr>
            <p:cNvPr id="28683" name="Text Box 23"/>
            <p:cNvSpPr txBox="1">
              <a:spLocks noChangeArrowheads="1"/>
            </p:cNvSpPr>
            <p:nvPr/>
          </p:nvSpPr>
          <p:spPr bwMode="auto">
            <a:xfrm>
              <a:off x="4955" y="869"/>
              <a:ext cx="285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en-US" altLang="en-US" b="1"/>
            </a:p>
          </p:txBody>
        </p:sp>
        <p:sp>
          <p:nvSpPr>
            <p:cNvPr id="28684" name="Text Box 24"/>
            <p:cNvSpPr txBox="1">
              <a:spLocks noChangeArrowheads="1"/>
            </p:cNvSpPr>
            <p:nvPr/>
          </p:nvSpPr>
          <p:spPr bwMode="auto">
            <a:xfrm>
              <a:off x="6755" y="4263"/>
              <a:ext cx="75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t>time &gt;</a:t>
              </a:r>
            </a:p>
          </p:txBody>
        </p:sp>
        <p:sp>
          <p:nvSpPr>
            <p:cNvPr id="28685" name="Text Box 25"/>
            <p:cNvSpPr txBox="1">
              <a:spLocks noChangeArrowheads="1"/>
            </p:cNvSpPr>
            <p:nvPr/>
          </p:nvSpPr>
          <p:spPr bwMode="auto">
            <a:xfrm>
              <a:off x="4505" y="4263"/>
              <a:ext cx="45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t>t*</a:t>
              </a:r>
            </a:p>
          </p:txBody>
        </p:sp>
        <p:sp>
          <p:nvSpPr>
            <p:cNvPr id="28686" name="Text Box 26"/>
            <p:cNvSpPr txBox="1">
              <a:spLocks noChangeArrowheads="1"/>
            </p:cNvSpPr>
            <p:nvPr/>
          </p:nvSpPr>
          <p:spPr bwMode="auto">
            <a:xfrm>
              <a:off x="5255" y="4263"/>
              <a:ext cx="45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t>t</a:t>
              </a:r>
              <a:r>
                <a:rPr lang="en-US" altLang="en-US" sz="800" dirty="0"/>
                <a:t>**</a:t>
              </a:r>
            </a:p>
            <a:p>
              <a:endParaRPr lang="en-US" altLang="en-US" dirty="0"/>
            </a:p>
          </p:txBody>
        </p:sp>
        <p:sp>
          <p:nvSpPr>
            <p:cNvPr id="28687" name="Text Box 27"/>
            <p:cNvSpPr txBox="1">
              <a:spLocks noChangeArrowheads="1"/>
            </p:cNvSpPr>
            <p:nvPr/>
          </p:nvSpPr>
          <p:spPr bwMode="auto">
            <a:xfrm>
              <a:off x="6155" y="4263"/>
              <a:ext cx="60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t>t***</a:t>
              </a:r>
            </a:p>
            <a:p>
              <a:endParaRPr lang="en-US" altLang="en-US" dirty="0"/>
            </a:p>
          </p:txBody>
        </p:sp>
      </p:grpSp>
      <p:sp>
        <p:nvSpPr>
          <p:cNvPr id="28676" name="TextBox 26"/>
          <p:cNvSpPr txBox="1">
            <a:spLocks noChangeArrowheads="1"/>
          </p:cNvSpPr>
          <p:nvPr/>
        </p:nvSpPr>
        <p:spPr bwMode="auto">
          <a:xfrm>
            <a:off x="897913" y="1642417"/>
            <a:ext cx="861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smtClean="0"/>
              <a:t>A myriad of opportunities to study and better understand IT innovation diffusion, e.g., regarding </a:t>
            </a:r>
            <a:r>
              <a:rPr lang="en-US" altLang="en-US" dirty="0" err="1" smtClean="0"/>
              <a:t>globality</a:t>
            </a:r>
            <a:r>
              <a:rPr lang="en-US" altLang="en-US" dirty="0" smtClean="0"/>
              <a:t>, does geography matter?</a:t>
            </a:r>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studies</a:t>
            </a:r>
            <a:endParaRPr lang="en-US" dirty="0"/>
          </a:p>
        </p:txBody>
      </p:sp>
      <p:sp>
        <p:nvSpPr>
          <p:cNvPr id="3" name="Content Placeholder 2"/>
          <p:cNvSpPr>
            <a:spLocks noGrp="1"/>
          </p:cNvSpPr>
          <p:nvPr>
            <p:ph idx="1"/>
          </p:nvPr>
        </p:nvSpPr>
        <p:spPr>
          <a:xfrm>
            <a:off x="838200" y="1654188"/>
            <a:ext cx="8862391" cy="2897450"/>
          </a:xfrm>
        </p:spPr>
        <p:txBody>
          <a:bodyPr/>
          <a:lstStyle/>
          <a:p>
            <a:r>
              <a:rPr lang="en-US" dirty="0" smtClean="0"/>
              <a:t>Q3.1	How is an organizing vision received?</a:t>
            </a:r>
          </a:p>
          <a:p>
            <a:r>
              <a:rPr lang="en-US" dirty="0" smtClean="0"/>
              <a:t>Q3.2	How is a career launched?</a:t>
            </a:r>
          </a:p>
          <a:p>
            <a:r>
              <a:rPr lang="en-US" dirty="0" smtClean="0"/>
              <a:t>Q3.3	How is momentum sustained?</a:t>
            </a:r>
          </a:p>
          <a:p>
            <a:r>
              <a:rPr lang="en-US" dirty="0" smtClean="0"/>
              <a:t>Q3.4	How is value achieved?</a:t>
            </a:r>
          </a:p>
          <a:p>
            <a:r>
              <a:rPr lang="en-US" dirty="0" smtClean="0"/>
              <a:t>Q3.5	How is widespread attention gained and held?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551638"/>
            <a:ext cx="2288782" cy="1523159"/>
          </a:xfrm>
          <a:prstGeom prst="rect">
            <a:avLst/>
          </a:prstGeom>
        </p:spPr>
      </p:pic>
    </p:spTree>
    <p:extLst>
      <p:ext uri="{BB962C8B-B14F-4D97-AF65-F5344CB8AC3E}">
        <p14:creationId xmlns:p14="http://schemas.microsoft.com/office/powerpoint/2010/main" val="223554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Innovation comprehension</a:t>
            </a:r>
            <a:br>
              <a:rPr lang="en-US" altLang="en-US" dirty="0" smtClean="0"/>
            </a:br>
            <a:r>
              <a:rPr lang="en-US" altLang="en-US" sz="1400" dirty="0"/>
              <a:t>Ref: Ramiller and Swanson, 2003</a:t>
            </a:r>
          </a:p>
        </p:txBody>
      </p:sp>
      <p:sp>
        <p:nvSpPr>
          <p:cNvPr id="21507" name="Rectangle 3"/>
          <p:cNvSpPr>
            <a:spLocks noGrp="1" noChangeArrowheads="1"/>
          </p:cNvSpPr>
          <p:nvPr>
            <p:ph idx="1"/>
          </p:nvPr>
        </p:nvSpPr>
        <p:spPr/>
        <p:txBody>
          <a:bodyPr>
            <a:normAutofit lnSpcReduction="10000"/>
          </a:bodyPr>
          <a:lstStyle/>
          <a:p>
            <a:pPr marL="0" indent="0" eaLnBrk="1" hangingPunct="1">
              <a:lnSpc>
                <a:spcPct val="90000"/>
              </a:lnSpc>
              <a:buNone/>
            </a:pPr>
            <a:r>
              <a:rPr lang="en-US" altLang="en-US" sz="2600" dirty="0" smtClean="0"/>
              <a:t>How is an organizing vision received?</a:t>
            </a:r>
          </a:p>
          <a:p>
            <a:pPr eaLnBrk="1" hangingPunct="1">
              <a:lnSpc>
                <a:spcPct val="90000"/>
              </a:lnSpc>
            </a:pPr>
            <a:r>
              <a:rPr lang="en-US" altLang="en-US" sz="1500" dirty="0" smtClean="0"/>
              <a:t>Study </a:t>
            </a:r>
            <a:r>
              <a:rPr lang="en-US" altLang="en-US" sz="1500" dirty="0"/>
              <a:t>(1994-96) </a:t>
            </a:r>
            <a:r>
              <a:rPr lang="en-US" altLang="en-US" sz="1500" dirty="0" smtClean="0"/>
              <a:t>combined </a:t>
            </a:r>
            <a:r>
              <a:rPr lang="en-US" altLang="en-US" sz="1500" dirty="0"/>
              <a:t>field interviews with </a:t>
            </a:r>
            <a:r>
              <a:rPr lang="en-US" altLang="en-US" sz="1500" dirty="0" smtClean="0"/>
              <a:t>survey (143 respondents)</a:t>
            </a:r>
            <a:endParaRPr lang="en-US" altLang="en-US" sz="1500" dirty="0"/>
          </a:p>
          <a:p>
            <a:pPr lvl="1" eaLnBrk="1" hangingPunct="1">
              <a:lnSpc>
                <a:spcPct val="90000"/>
              </a:lnSpc>
            </a:pPr>
            <a:r>
              <a:rPr lang="en-US" altLang="en-US" sz="1500" dirty="0" smtClean="0"/>
              <a:t>sample </a:t>
            </a:r>
            <a:r>
              <a:rPr lang="en-US" altLang="en-US" sz="1500" dirty="0"/>
              <a:t>item: “The company that waits to do X is going to fall dangerously behind.” (agree-disagree)</a:t>
            </a:r>
          </a:p>
          <a:p>
            <a:pPr lvl="1" eaLnBrk="1" hangingPunct="1">
              <a:lnSpc>
                <a:spcPct val="90000"/>
              </a:lnSpc>
            </a:pPr>
            <a:r>
              <a:rPr lang="en-US" altLang="en-US" sz="1500" dirty="0"/>
              <a:t>45 items</a:t>
            </a:r>
          </a:p>
          <a:p>
            <a:pPr eaLnBrk="1" hangingPunct="1">
              <a:lnSpc>
                <a:spcPct val="90000"/>
              </a:lnSpc>
            </a:pPr>
            <a:r>
              <a:rPr lang="en-US" altLang="en-US" sz="1500" dirty="0" smtClean="0"/>
              <a:t>Examined </a:t>
            </a:r>
            <a:r>
              <a:rPr lang="en-US" altLang="en-US" sz="1500" dirty="0"/>
              <a:t>reception of three visions in different stages of their careers:</a:t>
            </a:r>
          </a:p>
          <a:p>
            <a:pPr lvl="1" eaLnBrk="1" hangingPunct="1">
              <a:lnSpc>
                <a:spcPct val="90000"/>
              </a:lnSpc>
            </a:pPr>
            <a:r>
              <a:rPr lang="en-US" altLang="en-US" sz="1500" dirty="0"/>
              <a:t>E-commerce (early ascent) </a:t>
            </a:r>
          </a:p>
          <a:p>
            <a:pPr lvl="1" eaLnBrk="1" hangingPunct="1">
              <a:lnSpc>
                <a:spcPct val="90000"/>
              </a:lnSpc>
            </a:pPr>
            <a:r>
              <a:rPr lang="en-US" altLang="en-US" sz="1500" dirty="0"/>
              <a:t>Client server (late ascent) </a:t>
            </a:r>
          </a:p>
          <a:p>
            <a:pPr lvl="1" eaLnBrk="1" hangingPunct="1">
              <a:lnSpc>
                <a:spcPct val="90000"/>
              </a:lnSpc>
            </a:pPr>
            <a:r>
              <a:rPr lang="en-US" altLang="en-US" sz="1500" dirty="0"/>
              <a:t>CASE (descent)</a:t>
            </a:r>
          </a:p>
          <a:p>
            <a:pPr eaLnBrk="1" hangingPunct="1">
              <a:lnSpc>
                <a:spcPct val="90000"/>
              </a:lnSpc>
            </a:pPr>
            <a:r>
              <a:rPr lang="en-US" altLang="en-US" sz="1500" dirty="0" smtClean="0"/>
              <a:t>Identified the </a:t>
            </a:r>
            <a:r>
              <a:rPr lang="en-US" altLang="en-US" sz="1500" dirty="0"/>
              <a:t>dimensions of </a:t>
            </a:r>
            <a:r>
              <a:rPr lang="en-US" altLang="en-US" sz="1500" dirty="0" smtClean="0"/>
              <a:t>reception:</a:t>
            </a:r>
            <a:endParaRPr lang="en-US" altLang="en-US" sz="1500" dirty="0"/>
          </a:p>
          <a:p>
            <a:pPr lvl="1"/>
            <a:r>
              <a:rPr lang="en-US" altLang="en-US" sz="1500" dirty="0" smtClean="0"/>
              <a:t>Interpretability </a:t>
            </a:r>
            <a:endParaRPr lang="en-US" altLang="en-US" sz="1500" dirty="0"/>
          </a:p>
          <a:p>
            <a:pPr lvl="1"/>
            <a:r>
              <a:rPr lang="en-US" altLang="en-US" sz="1500" dirty="0"/>
              <a:t>Plausibility</a:t>
            </a:r>
          </a:p>
          <a:p>
            <a:pPr lvl="1"/>
            <a:r>
              <a:rPr lang="en-US" altLang="en-US" sz="1500" dirty="0" smtClean="0"/>
              <a:t>Importance (business benefits, practical acceptance, community interest)</a:t>
            </a:r>
            <a:endParaRPr lang="en-US" altLang="en-US" sz="1500" dirty="0"/>
          </a:p>
          <a:p>
            <a:pPr lvl="1"/>
            <a:r>
              <a:rPr lang="en-US" altLang="en-US" sz="1500" dirty="0" smtClean="0"/>
              <a:t>Discontinuity</a:t>
            </a:r>
            <a:endParaRPr lang="en-US" altLang="en-US" sz="1500" dirty="0"/>
          </a:p>
          <a:p>
            <a:r>
              <a:rPr lang="en-US" altLang="en-US" sz="1500" dirty="0" smtClean="0"/>
              <a:t>A finding:</a:t>
            </a:r>
            <a:endParaRPr lang="en-US" altLang="en-US" sz="1500" dirty="0"/>
          </a:p>
          <a:p>
            <a:pPr lvl="1"/>
            <a:r>
              <a:rPr lang="en-US" altLang="en-US" sz="1500" dirty="0"/>
              <a:t>To the extent an organizing vision is ascendant (in discourse), it is received as important</a:t>
            </a:r>
            <a:r>
              <a:rPr lang="en-US" altLang="en-US" sz="16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966" y="3500205"/>
            <a:ext cx="1515000" cy="175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sz="half" idx="1"/>
          </p:nvPr>
        </p:nvSpPr>
        <p:spPr>
          <a:xfrm>
            <a:off x="838200" y="1825625"/>
            <a:ext cx="4831080" cy="4351338"/>
          </a:xfrm>
        </p:spPr>
        <p:txBody>
          <a:bodyPr/>
          <a:lstStyle/>
          <a:p>
            <a:r>
              <a:rPr lang="en-US" dirty="0" smtClean="0"/>
              <a:t>Consider your current most important research study.</a:t>
            </a:r>
          </a:p>
          <a:p>
            <a:r>
              <a:rPr lang="en-US" dirty="0" smtClean="0"/>
              <a:t>What question does this study attempt to answer?</a:t>
            </a:r>
          </a:p>
          <a:p>
            <a:r>
              <a:rPr lang="en-US" dirty="0" smtClean="0"/>
              <a:t>What overarching question motivates the body of research of which the study is one part?</a:t>
            </a:r>
            <a:endParaRPr lang="en-US" dirty="0"/>
          </a:p>
        </p:txBody>
      </p:sp>
      <p:sp>
        <p:nvSpPr>
          <p:cNvPr id="4" name="Content Placeholder 3"/>
          <p:cNvSpPr>
            <a:spLocks noGrp="1"/>
          </p:cNvSpPr>
          <p:nvPr>
            <p:ph sz="half" idx="2"/>
          </p:nvPr>
        </p:nvSpPr>
        <p:spPr>
          <a:xfrm>
            <a:off x="5744584" y="1825625"/>
            <a:ext cx="5609216" cy="4351338"/>
          </a:xfrm>
        </p:spPr>
        <p:txBody>
          <a:bodyPr>
            <a:normAutofit/>
          </a:bodyPr>
          <a:lstStyle/>
          <a:p>
            <a:r>
              <a:rPr lang="en-US" dirty="0" smtClean="0"/>
              <a:t>Send your overarching question to: burt.swanson@anderson.ucla.edu</a:t>
            </a:r>
            <a:endParaRPr lang="en-US" dirty="0"/>
          </a:p>
        </p:txBody>
      </p:sp>
      <p:pic>
        <p:nvPicPr>
          <p:cNvPr id="2050" name="Picture 2" descr="email-envelope.jpg (449×2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379" y="3096026"/>
            <a:ext cx="427672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6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365126"/>
            <a:ext cx="10515600" cy="1187904"/>
          </a:xfrm>
        </p:spPr>
        <p:txBody>
          <a:bodyPr/>
          <a:lstStyle/>
          <a:p>
            <a:pPr eaLnBrk="1" hangingPunct="1"/>
            <a:r>
              <a:rPr lang="en-US" altLang="en-US" dirty="0" smtClean="0"/>
              <a:t>How is a career launched?</a:t>
            </a:r>
            <a:br>
              <a:rPr lang="en-US" altLang="en-US" dirty="0" smtClean="0"/>
            </a:br>
            <a:r>
              <a:rPr lang="en-US" altLang="en-US" sz="1400" dirty="0"/>
              <a:t>Ref: Wang and Swanson, 2007</a:t>
            </a:r>
            <a:endParaRPr lang="en-US" altLang="en-US" sz="1400" dirty="0" smtClean="0"/>
          </a:p>
        </p:txBody>
      </p:sp>
      <p:sp>
        <p:nvSpPr>
          <p:cNvPr id="20483" name="Rectangle 3"/>
          <p:cNvSpPr>
            <a:spLocks noGrp="1" noChangeArrowheads="1"/>
          </p:cNvSpPr>
          <p:nvPr>
            <p:ph idx="1"/>
          </p:nvPr>
        </p:nvSpPr>
        <p:spPr>
          <a:xfrm>
            <a:off x="885371" y="1660358"/>
            <a:ext cx="9880695" cy="4824663"/>
          </a:xfrm>
        </p:spPr>
        <p:txBody>
          <a:bodyPr>
            <a:normAutofit fontScale="70000" lnSpcReduction="20000"/>
          </a:bodyPr>
          <a:lstStyle/>
          <a:p>
            <a:pPr eaLnBrk="1" hangingPunct="1">
              <a:lnSpc>
                <a:spcPct val="80000"/>
              </a:lnSpc>
              <a:buNone/>
            </a:pPr>
            <a:r>
              <a:rPr lang="en-US" altLang="en-US" sz="4000" dirty="0"/>
              <a:t>How </a:t>
            </a:r>
            <a:r>
              <a:rPr lang="en-US" altLang="en-US" sz="4000" dirty="0" smtClean="0"/>
              <a:t>is early </a:t>
            </a:r>
            <a:r>
              <a:rPr lang="en-US" altLang="en-US" sz="4000" dirty="0"/>
              <a:t>momentum toward wide </a:t>
            </a:r>
            <a:r>
              <a:rPr lang="en-US" altLang="en-US" sz="4000" dirty="0" smtClean="0"/>
              <a:t>adoption achieved?</a:t>
            </a:r>
          </a:p>
          <a:p>
            <a:pPr eaLnBrk="1" hangingPunct="1">
              <a:lnSpc>
                <a:spcPct val="80000"/>
              </a:lnSpc>
              <a:buNone/>
            </a:pPr>
            <a:endParaRPr lang="en-US" altLang="en-US" sz="2400" b="1" dirty="0"/>
          </a:p>
          <a:p>
            <a:pPr eaLnBrk="1" hangingPunct="1">
              <a:lnSpc>
                <a:spcPct val="80000"/>
              </a:lnSpc>
            </a:pPr>
            <a:r>
              <a:rPr lang="en-US" altLang="en-US" sz="3100" dirty="0" smtClean="0"/>
              <a:t>Conjecture: institutional </a:t>
            </a:r>
            <a:r>
              <a:rPr lang="en-US" altLang="en-US" sz="3100" dirty="0"/>
              <a:t>entrepreneurship </a:t>
            </a:r>
            <a:r>
              <a:rPr lang="en-US" altLang="en-US" sz="3100" dirty="0" smtClean="0"/>
              <a:t>plays crucial role</a:t>
            </a:r>
            <a:endParaRPr lang="en-US" altLang="en-US" sz="3100" dirty="0"/>
          </a:p>
          <a:p>
            <a:pPr lvl="1" eaLnBrk="1" hangingPunct="1">
              <a:lnSpc>
                <a:spcPct val="80000"/>
              </a:lnSpc>
            </a:pPr>
            <a:r>
              <a:rPr lang="en-US" altLang="en-US" sz="2600" dirty="0"/>
              <a:t>Self-interested actors leverage resources to create new institutions or to transform existing ones</a:t>
            </a:r>
          </a:p>
          <a:p>
            <a:pPr lvl="1" eaLnBrk="1" hangingPunct="1">
              <a:lnSpc>
                <a:spcPct val="80000"/>
              </a:lnSpc>
            </a:pPr>
            <a:r>
              <a:rPr lang="en-US" altLang="en-US" sz="2600" dirty="0"/>
              <a:t>Mobilization and </a:t>
            </a:r>
            <a:r>
              <a:rPr lang="en-US" altLang="en-US" sz="2600" dirty="0" err="1"/>
              <a:t>legitimation</a:t>
            </a:r>
            <a:r>
              <a:rPr lang="en-US" altLang="en-US" sz="2600" dirty="0"/>
              <a:t> activities are undertaken</a:t>
            </a:r>
          </a:p>
          <a:p>
            <a:pPr eaLnBrk="1" hangingPunct="1">
              <a:lnSpc>
                <a:spcPct val="80000"/>
              </a:lnSpc>
            </a:pPr>
            <a:r>
              <a:rPr lang="en-US" altLang="en-US" sz="3100" dirty="0"/>
              <a:t>Case </a:t>
            </a:r>
            <a:r>
              <a:rPr lang="en-US" altLang="en-US" sz="3100" dirty="0" smtClean="0"/>
              <a:t>study: Professional </a:t>
            </a:r>
            <a:r>
              <a:rPr lang="en-US" altLang="en-US" sz="3100" dirty="0"/>
              <a:t>Services Automation (PSA)</a:t>
            </a:r>
          </a:p>
          <a:p>
            <a:pPr lvl="1" eaLnBrk="1" hangingPunct="1">
              <a:lnSpc>
                <a:spcPct val="80000"/>
              </a:lnSpc>
            </a:pPr>
            <a:r>
              <a:rPr lang="en-US" altLang="en-US" sz="2600" dirty="0"/>
              <a:t>Enterprise software purported to help service-oriented organizations manage their projects and employees, 1998-</a:t>
            </a:r>
          </a:p>
          <a:p>
            <a:pPr lvl="1" eaLnBrk="1" hangingPunct="1">
              <a:lnSpc>
                <a:spcPct val="80000"/>
              </a:lnSpc>
            </a:pPr>
            <a:r>
              <a:rPr lang="en-US" altLang="en-US" sz="2600" dirty="0"/>
              <a:t>Actors included IT research firms, software vendors, consultancies, conference firms, trade publications, and universities </a:t>
            </a:r>
          </a:p>
          <a:p>
            <a:pPr>
              <a:lnSpc>
                <a:spcPct val="80000"/>
              </a:lnSpc>
            </a:pPr>
            <a:r>
              <a:rPr lang="en-US" altLang="en-US" sz="3100" dirty="0" smtClean="0"/>
              <a:t>Findings:  institutional entrepreneurs are challenged to:</a:t>
            </a:r>
          </a:p>
          <a:p>
            <a:pPr lvl="1">
              <a:lnSpc>
                <a:spcPct val="80000"/>
              </a:lnSpc>
            </a:pPr>
            <a:r>
              <a:rPr lang="en-US" altLang="en-US" sz="2600" dirty="0" smtClean="0"/>
              <a:t>Develop and recognize leadership in the innovation’s organizational community. </a:t>
            </a:r>
          </a:p>
          <a:p>
            <a:pPr lvl="1">
              <a:lnSpc>
                <a:spcPct val="80000"/>
              </a:lnSpc>
            </a:pPr>
            <a:r>
              <a:rPr lang="en-US" altLang="en-US" sz="2600" dirty="0" smtClean="0"/>
              <a:t>Facilitate or persuade community members to focus their attention on the innovation.</a:t>
            </a:r>
          </a:p>
          <a:p>
            <a:pPr lvl="1">
              <a:lnSpc>
                <a:spcPct val="80000"/>
              </a:lnSpc>
            </a:pPr>
            <a:r>
              <a:rPr lang="en-US" altLang="en-US" sz="2600" dirty="0" smtClean="0"/>
              <a:t>Develop a coherent organizing vision for the innovation.</a:t>
            </a:r>
          </a:p>
          <a:p>
            <a:pPr lvl="1">
              <a:lnSpc>
                <a:spcPct val="80000"/>
              </a:lnSpc>
            </a:pPr>
            <a:r>
              <a:rPr lang="en-US" altLang="en-US" sz="2600" dirty="0" smtClean="0"/>
              <a:t>Incorporate definitive success stories from users and vendors into the organizing vision for the innovation.</a:t>
            </a:r>
          </a:p>
          <a:p>
            <a:pPr>
              <a:lnSpc>
                <a:spcPct val="80000"/>
              </a:lnSpc>
            </a:pPr>
            <a:endParaRPr lang="en-US" altLang="en-US" sz="1800" i="1" dirty="0" smtClean="0"/>
          </a:p>
          <a:p>
            <a:pPr>
              <a:lnSpc>
                <a:spcPct val="80000"/>
              </a:lnSpc>
              <a:buNone/>
            </a:pPr>
            <a:r>
              <a:rPr lang="en-US" altLang="en-US" sz="3100" dirty="0" smtClean="0"/>
              <a:t>Alas, this was not accomplished in the case of PSA</a:t>
            </a:r>
          </a:p>
          <a:p>
            <a:pPr>
              <a:lnSpc>
                <a:spcPct val="80000"/>
              </a:lnSpc>
            </a:pPr>
            <a:endParaRPr lang="en-US" altLang="en-US" sz="1700" dirty="0" smtClean="0"/>
          </a:p>
        </p:txBody>
      </p:sp>
      <p:sp>
        <p:nvSpPr>
          <p:cNvPr id="20484" name="Rectangle 5"/>
          <p:cNvSpPr>
            <a:spLocks noGrp="1" noChangeArrowheads="1"/>
          </p:cNvSpPr>
          <p:nvPr>
            <p:ph type="body" sz="half" idx="4294967295"/>
          </p:nvPr>
        </p:nvSpPr>
        <p:spPr>
          <a:xfrm>
            <a:off x="10202778" y="1825626"/>
            <a:ext cx="673769" cy="267870"/>
          </a:xfrm>
        </p:spPr>
        <p:txBody>
          <a:bodyPr>
            <a:normAutofit lnSpcReduction="10000"/>
          </a:bodyPr>
          <a:lstStyle/>
          <a:p>
            <a:pPr eaLnBrk="1" hangingPunct="1">
              <a:lnSpc>
                <a:spcPct val="80000"/>
              </a:lnSpc>
            </a:pPr>
            <a:endParaRPr lang="en-US" altLang="en-US" sz="1500" i="1" dirty="0"/>
          </a:p>
          <a:p>
            <a:pPr eaLnBrk="1" hangingPunct="1">
              <a:lnSpc>
                <a:spcPct val="80000"/>
              </a:lnSpc>
              <a:buNone/>
            </a:pPr>
            <a:endParaRPr lang="en-US" altLang="en-US" sz="15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smtClean="0"/>
              <a:t>Bandwagon building</a:t>
            </a:r>
          </a:p>
        </p:txBody>
      </p:sp>
      <p:sp>
        <p:nvSpPr>
          <p:cNvPr id="22531" name="Rectangle 3"/>
          <p:cNvSpPr>
            <a:spLocks noGrp="1" noChangeArrowheads="1"/>
          </p:cNvSpPr>
          <p:nvPr>
            <p:ph idx="1"/>
          </p:nvPr>
        </p:nvSpPr>
        <p:spPr>
          <a:xfrm>
            <a:off x="898497" y="1690688"/>
            <a:ext cx="7052807" cy="4351338"/>
          </a:xfrm>
        </p:spPr>
        <p:txBody>
          <a:bodyPr/>
          <a:lstStyle/>
          <a:p>
            <a:pPr eaLnBrk="1" hangingPunct="1">
              <a:lnSpc>
                <a:spcPct val="90000"/>
              </a:lnSpc>
              <a:buFont typeface="Wingdings" panose="05000000000000000000" pitchFamily="2" charset="2"/>
              <a:buNone/>
            </a:pPr>
            <a:r>
              <a:rPr lang="en-US" altLang="en-US" sz="2600" dirty="0"/>
              <a:t>Adoption dynamics</a:t>
            </a:r>
          </a:p>
          <a:p>
            <a:pPr eaLnBrk="1" hangingPunct="1">
              <a:lnSpc>
                <a:spcPct val="90000"/>
              </a:lnSpc>
            </a:pPr>
            <a:r>
              <a:rPr lang="en-US" altLang="en-US" sz="1800" dirty="0"/>
              <a:t>Rate of adoption rises, then falls</a:t>
            </a:r>
          </a:p>
          <a:p>
            <a:pPr eaLnBrk="1" hangingPunct="1">
              <a:lnSpc>
                <a:spcPct val="90000"/>
              </a:lnSpc>
            </a:pPr>
            <a:r>
              <a:rPr lang="en-US" altLang="en-US" sz="1800" dirty="0"/>
              <a:t>Extent of adoption among potential adopters is uncertain</a:t>
            </a:r>
          </a:p>
          <a:p>
            <a:pPr lvl="1" eaLnBrk="1" hangingPunct="1">
              <a:lnSpc>
                <a:spcPct val="90000"/>
              </a:lnSpc>
            </a:pPr>
            <a:r>
              <a:rPr lang="en-US" altLang="en-US" sz="1400" dirty="0"/>
              <a:t>Important for network effects</a:t>
            </a:r>
          </a:p>
          <a:p>
            <a:pPr eaLnBrk="1" hangingPunct="1">
              <a:lnSpc>
                <a:spcPct val="90000"/>
              </a:lnSpc>
            </a:pPr>
            <a:r>
              <a:rPr lang="en-US" altLang="en-US" sz="1800" dirty="0"/>
              <a:t>Rapidity of adoption is also uncertain</a:t>
            </a:r>
          </a:p>
          <a:p>
            <a:pPr lvl="1" eaLnBrk="1" hangingPunct="1">
              <a:lnSpc>
                <a:spcPct val="90000"/>
              </a:lnSpc>
            </a:pPr>
            <a:r>
              <a:rPr lang="en-US" altLang="en-US" sz="1400" dirty="0"/>
              <a:t>Important for drawing attention to the innovation</a:t>
            </a:r>
          </a:p>
          <a:p>
            <a:pPr eaLnBrk="1" hangingPunct="1">
              <a:lnSpc>
                <a:spcPct val="90000"/>
              </a:lnSpc>
            </a:pPr>
            <a:r>
              <a:rPr lang="en-US" altLang="en-US" sz="1800" dirty="0"/>
              <a:t>Bandwagon can be created where innovation becomes a management fashion</a:t>
            </a:r>
          </a:p>
          <a:p>
            <a:pPr lvl="1" eaLnBrk="1" hangingPunct="1">
              <a:lnSpc>
                <a:spcPct val="90000"/>
              </a:lnSpc>
              <a:buFont typeface="Wingdings" panose="05000000000000000000" pitchFamily="2" charset="2"/>
              <a:buNone/>
            </a:pPr>
            <a:r>
              <a:rPr lang="en-US" altLang="en-US" sz="1400" dirty="0"/>
              <a:t>			 </a:t>
            </a:r>
          </a:p>
          <a:p>
            <a:pPr eaLnBrk="1" hangingPunct="1">
              <a:lnSpc>
                <a:spcPct val="90000"/>
              </a:lnSpc>
            </a:pPr>
            <a:endParaRPr lang="en-US" altLang="en-US" sz="3300" dirty="0"/>
          </a:p>
        </p:txBody>
      </p:sp>
      <p:sp>
        <p:nvSpPr>
          <p:cNvPr id="22532" name="Freeform 4"/>
          <p:cNvSpPr>
            <a:spLocks/>
          </p:cNvSpPr>
          <p:nvPr/>
        </p:nvSpPr>
        <p:spPr bwMode="auto">
          <a:xfrm>
            <a:off x="7587531" y="2890963"/>
            <a:ext cx="3200400" cy="1676400"/>
          </a:xfrm>
          <a:custGeom>
            <a:avLst/>
            <a:gdLst>
              <a:gd name="T0" fmla="*/ 0 w 2064"/>
              <a:gd name="T1" fmla="*/ 2147483647 h 1160"/>
              <a:gd name="T2" fmla="*/ 2147483647 w 2064"/>
              <a:gd name="T3" fmla="*/ 2147483647 h 1160"/>
              <a:gd name="T4" fmla="*/ 2147483647 w 2064"/>
              <a:gd name="T5" fmla="*/ 2147483647 h 1160"/>
              <a:gd name="T6" fmla="*/ 2147483647 w 2064"/>
              <a:gd name="T7" fmla="*/ 2147483647 h 1160"/>
              <a:gd name="T8" fmla="*/ 2147483647 w 2064"/>
              <a:gd name="T9" fmla="*/ 2147483647 h 1160"/>
              <a:gd name="T10" fmla="*/ 2147483647 w 2064"/>
              <a:gd name="T11" fmla="*/ 2147483647 h 1160"/>
              <a:gd name="T12" fmla="*/ 2147483647 w 2064"/>
              <a:gd name="T13" fmla="*/ 2147483647 h 1160"/>
              <a:gd name="T14" fmla="*/ 2147483647 w 2064"/>
              <a:gd name="T15" fmla="*/ 2147483647 h 1160"/>
              <a:gd name="T16" fmla="*/ 2147483647 w 2064"/>
              <a:gd name="T17" fmla="*/ 2147483647 h 1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1160"/>
              <a:gd name="T29" fmla="*/ 2064 w 2064"/>
              <a:gd name="T30" fmla="*/ 1160 h 1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1160">
                <a:moveTo>
                  <a:pt x="0" y="1160"/>
                </a:moveTo>
                <a:cubicBezTo>
                  <a:pt x="152" y="1156"/>
                  <a:pt x="304" y="1152"/>
                  <a:pt x="432" y="1112"/>
                </a:cubicBezTo>
                <a:cubicBezTo>
                  <a:pt x="560" y="1072"/>
                  <a:pt x="680" y="1008"/>
                  <a:pt x="768" y="920"/>
                </a:cubicBezTo>
                <a:cubicBezTo>
                  <a:pt x="856" y="832"/>
                  <a:pt x="904" y="680"/>
                  <a:pt x="960" y="584"/>
                </a:cubicBezTo>
                <a:cubicBezTo>
                  <a:pt x="1016" y="488"/>
                  <a:pt x="1048" y="416"/>
                  <a:pt x="1104" y="344"/>
                </a:cubicBezTo>
                <a:cubicBezTo>
                  <a:pt x="1160" y="272"/>
                  <a:pt x="1232" y="200"/>
                  <a:pt x="1296" y="152"/>
                </a:cubicBezTo>
                <a:cubicBezTo>
                  <a:pt x="1360" y="104"/>
                  <a:pt x="1400" y="80"/>
                  <a:pt x="1488" y="56"/>
                </a:cubicBezTo>
                <a:cubicBezTo>
                  <a:pt x="1576" y="32"/>
                  <a:pt x="1728" y="16"/>
                  <a:pt x="1824" y="8"/>
                </a:cubicBezTo>
                <a:cubicBezTo>
                  <a:pt x="1920" y="0"/>
                  <a:pt x="1992" y="4"/>
                  <a:pt x="2064" y="8"/>
                </a:cubicBezTo>
              </a:path>
            </a:pathLst>
          </a:custGeom>
          <a:noFill/>
          <a:ln w="28575"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2533" name="Picture 5" descr="C:\Documents and Settings\bswanson\Local Settings\Temporary Internet Files\Content.IE5\WLIJO56N\MC9000788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817" y="4211541"/>
            <a:ext cx="305752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How is momentum sustained?</a:t>
            </a:r>
            <a:br>
              <a:rPr lang="en-US" altLang="en-US" dirty="0" smtClean="0"/>
            </a:br>
            <a:r>
              <a:rPr lang="en-US" altLang="en-US" sz="1400" dirty="0" smtClean="0"/>
              <a:t>Ref: Wang and Swanson, 2008</a:t>
            </a:r>
          </a:p>
        </p:txBody>
      </p:sp>
      <p:sp>
        <p:nvSpPr>
          <p:cNvPr id="24579" name="Content Placeholder 2"/>
          <p:cNvSpPr>
            <a:spLocks noGrp="1"/>
          </p:cNvSpPr>
          <p:nvPr>
            <p:ph idx="1"/>
          </p:nvPr>
        </p:nvSpPr>
        <p:spPr>
          <a:xfrm>
            <a:off x="838200" y="1825625"/>
            <a:ext cx="7884886" cy="4351338"/>
          </a:xfrm>
        </p:spPr>
        <p:txBody>
          <a:bodyPr>
            <a:normAutofit lnSpcReduction="10000"/>
          </a:bodyPr>
          <a:lstStyle/>
          <a:p>
            <a:pPr eaLnBrk="1" hangingPunct="1"/>
            <a:r>
              <a:rPr lang="en-US" altLang="en-US" sz="2400" dirty="0"/>
              <a:t>Momentum in adoption allows bandwagon participants to ride and exploit it</a:t>
            </a:r>
          </a:p>
          <a:p>
            <a:pPr eaLnBrk="1" hangingPunct="1"/>
            <a:r>
              <a:rPr lang="en-US" altLang="en-US" sz="2400" dirty="0"/>
              <a:t>Consultancies are drawn in, in particular to help with </a:t>
            </a:r>
            <a:r>
              <a:rPr lang="en-US" altLang="en-US" sz="2400" dirty="0" smtClean="0"/>
              <a:t>implementation, lessons are promulgated</a:t>
            </a:r>
            <a:endParaRPr lang="en-US" altLang="en-US" sz="2400" dirty="0"/>
          </a:p>
          <a:p>
            <a:pPr eaLnBrk="1" hangingPunct="1"/>
            <a:r>
              <a:rPr lang="en-US" altLang="en-US" sz="2400" dirty="0" smtClean="0"/>
              <a:t>Case study: </a:t>
            </a:r>
            <a:r>
              <a:rPr lang="en-US" altLang="en-US" sz="2400" i="1" dirty="0" smtClean="0"/>
              <a:t>Business </a:t>
            </a:r>
            <a:r>
              <a:rPr lang="en-US" altLang="en-US" sz="2400" i="1" dirty="0"/>
              <a:t>Week</a:t>
            </a:r>
            <a:r>
              <a:rPr lang="en-US" altLang="en-US" sz="2400" dirty="0"/>
              <a:t>’s special advertising sections on CRM (nine published, 2000-2004</a:t>
            </a:r>
            <a:r>
              <a:rPr lang="en-US" altLang="en-US" sz="2400" dirty="0" smtClean="0"/>
              <a:t>)</a:t>
            </a:r>
          </a:p>
          <a:p>
            <a:pPr eaLnBrk="1" hangingPunct="1"/>
            <a:r>
              <a:rPr lang="en-US" altLang="en-US" sz="2400" dirty="0" smtClean="0"/>
              <a:t>Findings: Participants </a:t>
            </a:r>
            <a:r>
              <a:rPr lang="en-US" altLang="en-US" sz="2400" dirty="0"/>
              <a:t>acted to both exploit and extend CRM’s momentum</a:t>
            </a:r>
          </a:p>
          <a:p>
            <a:pPr lvl="2" eaLnBrk="1" hangingPunct="1"/>
            <a:r>
              <a:rPr lang="en-US" altLang="en-US" dirty="0"/>
              <a:t>Serialized content</a:t>
            </a:r>
          </a:p>
          <a:p>
            <a:pPr lvl="2" eaLnBrk="1" hangingPunct="1"/>
            <a:r>
              <a:rPr lang="en-US" altLang="en-US" dirty="0"/>
              <a:t>Accentuated evolution and progress of CRM</a:t>
            </a:r>
          </a:p>
          <a:p>
            <a:pPr lvl="2" eaLnBrk="1" hangingPunct="1"/>
            <a:r>
              <a:rPr lang="en-US" altLang="en-US" dirty="0"/>
              <a:t>Identified promising new developments to keep CRM vision fresh and </a:t>
            </a:r>
            <a:r>
              <a:rPr lang="en-US" altLang="en-US" dirty="0" smtClean="0"/>
              <a:t>responsive</a:t>
            </a:r>
            <a:endParaRPr lang="en-US" altLang="en-US" dirty="0"/>
          </a:p>
        </p:txBody>
      </p:sp>
      <p:pic>
        <p:nvPicPr>
          <p:cNvPr id="32771" name="Picture 3" descr="C:\Documents and Settings\bswanson\Local Settings\Temporary Internet Files\Content.IE5\6A0087W9\tribal_surfer_by_sumad_artson-d6s8p4s[1].jpg"/>
          <p:cNvPicPr>
            <a:picLocks noChangeAspect="1" noChangeArrowheads="1"/>
          </p:cNvPicPr>
          <p:nvPr/>
        </p:nvPicPr>
        <p:blipFill>
          <a:blip r:embed="rId2" cstate="print"/>
          <a:srcRect/>
          <a:stretch>
            <a:fillRect/>
          </a:stretch>
        </p:blipFill>
        <p:spPr bwMode="auto">
          <a:xfrm>
            <a:off x="8548915" y="3220237"/>
            <a:ext cx="2959817" cy="261450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altLang="en-US" dirty="0" smtClean="0"/>
              <a:t>Assimilation</a:t>
            </a:r>
          </a:p>
        </p:txBody>
      </p:sp>
      <p:sp>
        <p:nvSpPr>
          <p:cNvPr id="26627" name="Rectangle 3"/>
          <p:cNvSpPr>
            <a:spLocks noGrp="1" noChangeArrowheads="1"/>
          </p:cNvSpPr>
          <p:nvPr>
            <p:ph type="body" idx="1"/>
          </p:nvPr>
        </p:nvSpPr>
        <p:spPr>
          <a:xfrm>
            <a:off x="838200" y="1825625"/>
            <a:ext cx="7606085" cy="4351338"/>
          </a:xfrm>
        </p:spPr>
        <p:txBody>
          <a:bodyPr>
            <a:normAutofit/>
          </a:bodyPr>
          <a:lstStyle/>
          <a:p>
            <a:pPr marL="0" indent="0" eaLnBrk="1" hangingPunct="1">
              <a:buNone/>
            </a:pPr>
            <a:r>
              <a:rPr lang="en-US" altLang="en-US" dirty="0" smtClean="0"/>
              <a:t>How is value achieved?</a:t>
            </a:r>
          </a:p>
          <a:p>
            <a:pPr eaLnBrk="1" hangingPunct="1"/>
            <a:r>
              <a:rPr lang="en-US" altLang="en-US" sz="1800" dirty="0" smtClean="0"/>
              <a:t>Research </a:t>
            </a:r>
            <a:r>
              <a:rPr lang="en-US" altLang="en-US" sz="1800" dirty="0"/>
              <a:t>suggests that upon implementation of new IT, firm performance may initially suffer (see, e.g., Ross, 1998)</a:t>
            </a:r>
          </a:p>
          <a:p>
            <a:pPr eaLnBrk="1" hangingPunct="1"/>
            <a:r>
              <a:rPr lang="en-US" altLang="en-US" sz="1800" dirty="0"/>
              <a:t>Firms must learn how to use new IT</a:t>
            </a:r>
          </a:p>
          <a:p>
            <a:pPr lvl="1" eaLnBrk="1" hangingPunct="1"/>
            <a:r>
              <a:rPr lang="en-US" altLang="en-US" sz="1800" dirty="0"/>
              <a:t>Training is important, but does not suffice</a:t>
            </a:r>
          </a:p>
          <a:p>
            <a:pPr lvl="1" eaLnBrk="1" hangingPunct="1"/>
            <a:r>
              <a:rPr lang="en-US" altLang="en-US" sz="1800" dirty="0"/>
              <a:t>Situated learning by doing is </a:t>
            </a:r>
            <a:r>
              <a:rPr lang="en-US" altLang="en-US" sz="1800" dirty="0" smtClean="0"/>
              <a:t>required</a:t>
            </a:r>
            <a:endParaRPr lang="en-US" altLang="en-US" sz="1800" dirty="0"/>
          </a:p>
          <a:p>
            <a:pPr lvl="1" eaLnBrk="1" hangingPunct="1"/>
            <a:r>
              <a:rPr lang="en-US" altLang="en-US" sz="1800" dirty="0"/>
              <a:t>Workers must learn how to use new IT not only individually, but also collectively</a:t>
            </a:r>
          </a:p>
          <a:p>
            <a:pPr eaLnBrk="1" hangingPunct="1"/>
            <a:r>
              <a:rPr lang="en-US" altLang="en-US" sz="1800" dirty="0"/>
              <a:t>With experience, firms are able to assimilate new IT into reconstructed work practices and organizational routines such that new capabilities are </a:t>
            </a:r>
            <a:r>
              <a:rPr lang="en-US" altLang="en-US" sz="1800" dirty="0" smtClean="0"/>
              <a:t>achieved</a:t>
            </a:r>
          </a:p>
          <a:p>
            <a:pPr eaLnBrk="1" hangingPunct="1"/>
            <a:r>
              <a:rPr lang="en-US" altLang="en-US" sz="1800" dirty="0" smtClean="0"/>
              <a:t>Yamauchi and Swanson (2010) studies one firm’s problematic assimilation of CRM across multiple locations, finding that routines are built by means of “familiarity pockets” outside of which system functionality can be ignored</a:t>
            </a:r>
            <a:endParaRPr lang="en-US" alt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35" y="4007458"/>
            <a:ext cx="1910301" cy="19357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 study</a:t>
            </a:r>
            <a:br>
              <a:rPr lang="en-US" dirty="0" smtClean="0"/>
            </a:br>
            <a:r>
              <a:rPr lang="en-US" sz="1400" dirty="0" smtClean="0"/>
              <a:t>Ref: </a:t>
            </a:r>
            <a:r>
              <a:rPr lang="en-US" sz="1400" dirty="0" err="1" smtClean="0"/>
              <a:t>Gorgeon</a:t>
            </a:r>
            <a:r>
              <a:rPr lang="en-US" sz="1400" dirty="0" smtClean="0"/>
              <a:t> and Swanson (2013)</a:t>
            </a:r>
            <a:endParaRPr lang="en-US" dirty="0"/>
          </a:p>
        </p:txBody>
      </p:sp>
      <p:sp>
        <p:nvSpPr>
          <p:cNvPr id="3" name="Content Placeholder 2"/>
          <p:cNvSpPr>
            <a:spLocks noGrp="1"/>
          </p:cNvSpPr>
          <p:nvPr>
            <p:ph idx="1"/>
          </p:nvPr>
        </p:nvSpPr>
        <p:spPr/>
        <p:txBody>
          <a:bodyPr/>
          <a:lstStyle/>
          <a:p>
            <a:pPr marL="0" indent="0">
              <a:buNone/>
            </a:pPr>
            <a:r>
              <a:rPr lang="en-US" dirty="0" smtClean="0"/>
              <a:t>How is widespread attention gained and held?</a:t>
            </a:r>
          </a:p>
          <a:p>
            <a:r>
              <a:rPr lang="en-US" sz="2000" dirty="0" smtClean="0"/>
              <a:t>Five-year history of Web 2.0 entry in Wikipedia</a:t>
            </a:r>
          </a:p>
          <a:p>
            <a:r>
              <a:rPr lang="en-US" sz="2000" dirty="0" smtClean="0"/>
              <a:t>Reveals the capture of an organizing vision</a:t>
            </a:r>
          </a:p>
          <a:p>
            <a:r>
              <a:rPr lang="en-US" sz="2000" dirty="0" smtClean="0"/>
              <a:t>Wikipedia as a new encyclopedic form  </a:t>
            </a:r>
            <a:endParaRPr lang="en-US" sz="2000" dirty="0"/>
          </a:p>
        </p:txBody>
      </p:sp>
      <p:pic>
        <p:nvPicPr>
          <p:cNvPr id="5122" name="Image 1"/>
          <p:cNvPicPr>
            <a:picLocks noChangeAspect="1" noChangeArrowheads="1"/>
          </p:cNvPicPr>
          <p:nvPr/>
        </p:nvPicPr>
        <p:blipFill>
          <a:blip r:embed="rId2">
            <a:extLst>
              <a:ext uri="{28A0092B-C50C-407E-A947-70E740481C1C}">
                <a14:useLocalDpi xmlns:a14="http://schemas.microsoft.com/office/drawing/2010/main" val="0"/>
              </a:ext>
            </a:extLst>
          </a:blip>
          <a:srcRect l="2292" r="2605"/>
          <a:stretch>
            <a:fillRect/>
          </a:stretch>
        </p:blipFill>
        <p:spPr bwMode="auto">
          <a:xfrm>
            <a:off x="5235437" y="3119935"/>
            <a:ext cx="60388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52084" y="4791572"/>
            <a:ext cx="1831592" cy="369332"/>
          </a:xfrm>
          <a:prstGeom prst="rect">
            <a:avLst/>
          </a:prstGeom>
          <a:noFill/>
        </p:spPr>
        <p:txBody>
          <a:bodyPr wrap="none" rtlCol="0">
            <a:spAutoFit/>
          </a:bodyPr>
          <a:lstStyle/>
          <a:p>
            <a:r>
              <a:rPr lang="en-US" dirty="0" smtClean="0"/>
              <a:t>What is Web 2.0?</a:t>
            </a:r>
            <a:endParaRPr lang="en-US" dirty="0"/>
          </a:p>
        </p:txBody>
      </p:sp>
    </p:spTree>
    <p:extLst>
      <p:ext uri="{BB962C8B-B14F-4D97-AF65-F5344CB8AC3E}">
        <p14:creationId xmlns:p14="http://schemas.microsoft.com/office/powerpoint/2010/main" val="98488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a:t>
            </a:r>
            <a:endParaRPr lang="en-US" dirty="0"/>
          </a:p>
        </p:txBody>
      </p:sp>
      <p:sp>
        <p:nvSpPr>
          <p:cNvPr id="3" name="Content Placeholder 2"/>
          <p:cNvSpPr>
            <a:spLocks noGrp="1"/>
          </p:cNvSpPr>
          <p:nvPr>
            <p:ph idx="1"/>
          </p:nvPr>
        </p:nvSpPr>
        <p:spPr/>
        <p:txBody>
          <a:bodyPr/>
          <a:lstStyle/>
          <a:p>
            <a:pPr marL="0" indent="0">
              <a:buNone/>
            </a:pPr>
            <a:r>
              <a:rPr lang="en-US" dirty="0" smtClean="0"/>
              <a:t>How is the organizing vision concept useful?</a:t>
            </a:r>
          </a:p>
          <a:p>
            <a:r>
              <a:rPr lang="en-US" sz="2400" dirty="0" smtClean="0"/>
              <a:t>Provides a theoretical lens for answering Q3: Why do some information systems innovations diffuse widely, while others do not?</a:t>
            </a:r>
          </a:p>
          <a:p>
            <a:r>
              <a:rPr lang="en-US" sz="2400" dirty="0" smtClean="0"/>
              <a:t>Offers a broad perspective within which to position both new and familiar research on adoption, implementation, and use.</a:t>
            </a:r>
          </a:p>
          <a:p>
            <a:r>
              <a:rPr lang="en-US" sz="2400" dirty="0" smtClean="0"/>
              <a:t>Enables the development of a historical perspective in the information systems field.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270" y="4330728"/>
            <a:ext cx="2393177" cy="1994314"/>
          </a:xfrm>
          <a:prstGeom prst="rect">
            <a:avLst/>
          </a:prstGeom>
        </p:spPr>
      </p:pic>
    </p:spTree>
    <p:extLst>
      <p:ext uri="{BB962C8B-B14F-4D97-AF65-F5344CB8AC3E}">
        <p14:creationId xmlns:p14="http://schemas.microsoft.com/office/powerpoint/2010/main" val="634207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a:t>
            </a:r>
            <a:r>
              <a:rPr lang="en-US" dirty="0" smtClean="0"/>
              <a:t>questions revisited</a:t>
            </a:r>
            <a:endParaRPr lang="en-US" dirty="0"/>
          </a:p>
        </p:txBody>
      </p:sp>
      <p:sp>
        <p:nvSpPr>
          <p:cNvPr id="3" name="Content Placeholder 2"/>
          <p:cNvSpPr>
            <a:spLocks noGrp="1"/>
          </p:cNvSpPr>
          <p:nvPr>
            <p:ph idx="1"/>
          </p:nvPr>
        </p:nvSpPr>
        <p:spPr/>
        <p:txBody>
          <a:bodyPr/>
          <a:lstStyle/>
          <a:p>
            <a:r>
              <a:rPr lang="en-US" dirty="0" smtClean="0"/>
              <a:t>A reminder: have you sent me yours?</a:t>
            </a:r>
          </a:p>
          <a:p>
            <a:r>
              <a:rPr lang="en-US" dirty="0" smtClean="0"/>
              <a:t>Are we persuaded that such questions can be useful?</a:t>
            </a:r>
          </a:p>
          <a:p>
            <a:r>
              <a:rPr lang="en-US" dirty="0" smtClean="0"/>
              <a:t>Any questions about overarching 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768" y="2795380"/>
            <a:ext cx="2857500" cy="2857500"/>
          </a:xfrm>
          <a:prstGeom prst="rect">
            <a:avLst/>
          </a:prstGeom>
        </p:spPr>
      </p:pic>
    </p:spTree>
    <p:extLst>
      <p:ext uri="{BB962C8B-B14F-4D97-AF65-F5344CB8AC3E}">
        <p14:creationId xmlns:p14="http://schemas.microsoft.com/office/powerpoint/2010/main" val="1274646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thoughts</a:t>
            </a:r>
            <a:endParaRPr lang="en-US" dirty="0"/>
          </a:p>
        </p:txBody>
      </p:sp>
      <p:sp>
        <p:nvSpPr>
          <p:cNvPr id="3" name="Content Placeholder 2"/>
          <p:cNvSpPr>
            <a:spLocks noGrp="1"/>
          </p:cNvSpPr>
          <p:nvPr>
            <p:ph idx="1"/>
          </p:nvPr>
        </p:nvSpPr>
        <p:spPr/>
        <p:txBody>
          <a:bodyPr/>
          <a:lstStyle/>
          <a:p>
            <a:pPr marL="0" indent="0">
              <a:buNone/>
            </a:pPr>
            <a:r>
              <a:rPr lang="en-US" dirty="0" smtClean="0"/>
              <a:t>Overarching questions</a:t>
            </a:r>
          </a:p>
          <a:p>
            <a:r>
              <a:rPr lang="en-US" sz="2400" dirty="0" smtClean="0"/>
              <a:t>C</a:t>
            </a:r>
            <a:r>
              <a:rPr lang="en-US" sz="2400" dirty="0" smtClean="0"/>
              <a:t>an </a:t>
            </a:r>
            <a:r>
              <a:rPr lang="en-US" sz="2400" dirty="0"/>
              <a:t>be imputed after the fact, and may also be disputed</a:t>
            </a:r>
          </a:p>
          <a:p>
            <a:r>
              <a:rPr lang="en-US" sz="2400" dirty="0" smtClean="0"/>
              <a:t>Are </a:t>
            </a:r>
            <a:r>
              <a:rPr lang="en-US" sz="2400" dirty="0"/>
              <a:t>not necessarily specific to a field</a:t>
            </a:r>
          </a:p>
          <a:p>
            <a:r>
              <a:rPr lang="en-US" sz="2400" dirty="0" smtClean="0"/>
              <a:t>May </a:t>
            </a:r>
            <a:r>
              <a:rPr lang="en-US" sz="2400" dirty="0"/>
              <a:t>be enduring or not</a:t>
            </a:r>
          </a:p>
          <a:p>
            <a:r>
              <a:rPr lang="en-US" sz="2400" dirty="0" smtClean="0"/>
              <a:t>Can characterize </a:t>
            </a:r>
            <a:r>
              <a:rPr lang="en-US" sz="2400" dirty="0"/>
              <a:t>research as a practice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114" y="3033554"/>
            <a:ext cx="1309110" cy="2047329"/>
          </a:xfrm>
          <a:prstGeom prst="rect">
            <a:avLst/>
          </a:prstGeom>
        </p:spPr>
      </p:pic>
    </p:spTree>
    <p:extLst>
      <p:ext uri="{BB962C8B-B14F-4D97-AF65-F5344CB8AC3E}">
        <p14:creationId xmlns:p14="http://schemas.microsoft.com/office/powerpoint/2010/main" val="2941865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Lastly</a:t>
            </a:r>
            <a:endParaRPr lang="en-US" dirty="0"/>
          </a:p>
        </p:txBody>
      </p:sp>
      <p:sp>
        <p:nvSpPr>
          <p:cNvPr id="4" name="Content Placeholder 3"/>
          <p:cNvSpPr>
            <a:spLocks noGrp="1"/>
          </p:cNvSpPr>
          <p:nvPr>
            <p:ph idx="1"/>
          </p:nvPr>
        </p:nvSpPr>
        <p:spPr>
          <a:xfrm>
            <a:off x="838200" y="1825625"/>
            <a:ext cx="7355305" cy="4351338"/>
          </a:xfrm>
        </p:spPr>
        <p:txBody>
          <a:bodyPr/>
          <a:lstStyle/>
          <a:p>
            <a:r>
              <a:rPr lang="en-US" dirty="0" smtClean="0"/>
              <a:t>Imagine that you have just encountered your Dean in the elevator.</a:t>
            </a:r>
          </a:p>
          <a:p>
            <a:r>
              <a:rPr lang="en-US" dirty="0" smtClean="0"/>
              <a:t>He or she asks you, “What’s with your research?  What question are you trying to answer with it?”</a:t>
            </a:r>
          </a:p>
          <a:p>
            <a:r>
              <a:rPr lang="en-US" dirty="0" smtClean="0"/>
              <a:t>Are you now prepared for this?</a:t>
            </a:r>
          </a:p>
          <a:p>
            <a:r>
              <a:rPr lang="en-US" dirty="0" smtClean="0"/>
              <a:t>I hope so!  Thanks for the invitation to join you in Edmonton!   </a:t>
            </a:r>
          </a:p>
          <a:p>
            <a:endParaRPr lang="en-US" dirty="0"/>
          </a:p>
        </p:txBody>
      </p:sp>
      <p:pic>
        <p:nvPicPr>
          <p:cNvPr id="31746" name="Picture 2" descr="C:\Documents and Settings\bswanson\Local Settings\Temporary Internet Files\Content.IE5\0W4NP838\130px-Pointy-Haired_Boss[1].jpg"/>
          <p:cNvPicPr>
            <a:picLocks noChangeAspect="1" noChangeArrowheads="1"/>
          </p:cNvPicPr>
          <p:nvPr/>
        </p:nvPicPr>
        <p:blipFill>
          <a:blip r:embed="rId2" cstate="print"/>
          <a:srcRect/>
          <a:stretch>
            <a:fillRect/>
          </a:stretch>
        </p:blipFill>
        <p:spPr bwMode="auto">
          <a:xfrm>
            <a:off x="8408760" y="2742520"/>
            <a:ext cx="2375353" cy="24667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overarching question</a:t>
            </a:r>
            <a:endParaRPr lang="en-US" dirty="0"/>
          </a:p>
        </p:txBody>
      </p:sp>
      <p:sp>
        <p:nvSpPr>
          <p:cNvPr id="3" name="Content Placeholder 2"/>
          <p:cNvSpPr>
            <a:spLocks noGrp="1"/>
          </p:cNvSpPr>
          <p:nvPr>
            <p:ph idx="1"/>
          </p:nvPr>
        </p:nvSpPr>
        <p:spPr/>
        <p:txBody>
          <a:bodyPr/>
          <a:lstStyle/>
          <a:p>
            <a:r>
              <a:rPr lang="en-US" dirty="0" smtClean="0"/>
              <a:t>Motivates a </a:t>
            </a:r>
            <a:r>
              <a:rPr lang="en-US" dirty="0" smtClean="0">
                <a:solidFill>
                  <a:schemeClr val="accent5"/>
                </a:solidFill>
              </a:rPr>
              <a:t>body of research</a:t>
            </a:r>
            <a:r>
              <a:rPr lang="en-US" dirty="0" smtClean="0"/>
              <a:t> (a set of studies undertaken over time by an individual, group, organization, or field, where any one study is informed by the findings of earlier ones, such that progress is made)</a:t>
            </a:r>
          </a:p>
          <a:p>
            <a:r>
              <a:rPr lang="en-US" dirty="0" smtClean="0"/>
              <a:t>Not always articulated in the research publications!</a:t>
            </a:r>
          </a:p>
          <a:p>
            <a:r>
              <a:rPr lang="en-US" dirty="0" smtClean="0"/>
              <a:t>Important or not?</a:t>
            </a:r>
            <a:endParaRPr lang="en-US" dirty="0"/>
          </a:p>
        </p:txBody>
      </p:sp>
      <p:pic>
        <p:nvPicPr>
          <p:cNvPr id="3074" name="Picture 2" descr="519x233x22075-004-9B26F155.jpg.pagespeed.ic.N7LMtWh10S.jpg (519×2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935571"/>
            <a:ext cx="3835179" cy="172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6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overarching questions</a:t>
            </a:r>
            <a:endParaRPr lang="en-US" dirty="0"/>
          </a:p>
        </p:txBody>
      </p:sp>
      <p:sp>
        <p:nvSpPr>
          <p:cNvPr id="3" name="Content Placeholder 2"/>
          <p:cNvSpPr>
            <a:spLocks noGrp="1"/>
          </p:cNvSpPr>
          <p:nvPr>
            <p:ph idx="1"/>
          </p:nvPr>
        </p:nvSpPr>
        <p:spPr/>
        <p:txBody>
          <a:bodyPr>
            <a:normAutofit/>
          </a:bodyPr>
          <a:lstStyle/>
          <a:p>
            <a:r>
              <a:rPr lang="en-US" dirty="0" smtClean="0"/>
              <a:t>Provide motivation for a single study</a:t>
            </a:r>
          </a:p>
          <a:p>
            <a:r>
              <a:rPr lang="en-US" dirty="0" smtClean="0"/>
              <a:t>Useful in tying separate studies together</a:t>
            </a:r>
          </a:p>
          <a:p>
            <a:r>
              <a:rPr lang="en-US" dirty="0" smtClean="0"/>
              <a:t>Helpful in summarizing your own work</a:t>
            </a:r>
          </a:p>
          <a:p>
            <a:r>
              <a:rPr lang="en-US" dirty="0" smtClean="0"/>
              <a:t>Can focus the work of a research center</a:t>
            </a:r>
          </a:p>
          <a:p>
            <a:r>
              <a:rPr lang="en-US" dirty="0" smtClean="0"/>
              <a:t>Can speak to significance of a field’s endeavors</a:t>
            </a:r>
          </a:p>
        </p:txBody>
      </p:sp>
      <p:pic>
        <p:nvPicPr>
          <p:cNvPr id="1026" name="Picture 2" descr="question-mark-guy.jpg (256×3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400" y="2582787"/>
            <a:ext cx="24384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88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own research</a:t>
            </a:r>
            <a:endParaRPr lang="en-US" dirty="0"/>
          </a:p>
        </p:txBody>
      </p:sp>
      <p:sp>
        <p:nvSpPr>
          <p:cNvPr id="3" name="Content Placeholder 2"/>
          <p:cNvSpPr>
            <a:spLocks noGrp="1"/>
          </p:cNvSpPr>
          <p:nvPr>
            <p:ph idx="1"/>
          </p:nvPr>
        </p:nvSpPr>
        <p:spPr/>
        <p:txBody>
          <a:bodyPr/>
          <a:lstStyle/>
          <a:p>
            <a:r>
              <a:rPr lang="en-US" dirty="0" smtClean="0"/>
              <a:t>Q1: Why are information systems used or not?</a:t>
            </a:r>
          </a:p>
          <a:p>
            <a:r>
              <a:rPr lang="en-US" dirty="0" smtClean="0"/>
              <a:t>Q2: Why do information systems require so much maintenance?</a:t>
            </a:r>
          </a:p>
          <a:p>
            <a:r>
              <a:rPr lang="en-US" dirty="0" smtClean="0"/>
              <a:t>Q3: Why do some information systems innovations diffuse widely, while others do not?</a:t>
            </a:r>
            <a:endParaRPr lang="en-US" dirty="0"/>
          </a:p>
        </p:txBody>
      </p:sp>
      <p:pic>
        <p:nvPicPr>
          <p:cNvPr id="3076" name="Picture 4" descr="sleeping-dog-3017081.jpg (1300×9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217" y="3813383"/>
            <a:ext cx="2441049" cy="1796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34031" y="5610371"/>
            <a:ext cx="5504007" cy="369332"/>
          </a:xfrm>
          <a:prstGeom prst="rect">
            <a:avLst/>
          </a:prstGeom>
          <a:noFill/>
        </p:spPr>
        <p:txBody>
          <a:bodyPr wrap="none" rtlCol="0">
            <a:spAutoFit/>
          </a:bodyPr>
          <a:lstStyle/>
          <a:p>
            <a:r>
              <a:rPr lang="en-US" dirty="0" smtClean="0"/>
              <a:t>Really interesting questions, o.k., maybe not to everyone</a:t>
            </a:r>
            <a:endParaRPr lang="en-US" dirty="0"/>
          </a:p>
        </p:txBody>
      </p:sp>
    </p:spTree>
    <p:extLst>
      <p:ext uri="{BB962C8B-B14F-4D97-AF65-F5344CB8AC3E}">
        <p14:creationId xmlns:p14="http://schemas.microsoft.com/office/powerpoint/2010/main" val="338494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forms</a:t>
            </a:r>
            <a:endParaRPr lang="en-US" dirty="0"/>
          </a:p>
        </p:txBody>
      </p:sp>
      <p:sp>
        <p:nvSpPr>
          <p:cNvPr id="3" name="Content Placeholder 2"/>
          <p:cNvSpPr>
            <a:spLocks noGrp="1"/>
          </p:cNvSpPr>
          <p:nvPr>
            <p:ph idx="1"/>
          </p:nvPr>
        </p:nvSpPr>
        <p:spPr>
          <a:xfrm>
            <a:off x="838200" y="1825625"/>
            <a:ext cx="8440972" cy="4351338"/>
          </a:xfrm>
        </p:spPr>
        <p:txBody>
          <a:bodyPr>
            <a:normAutofit lnSpcReduction="10000"/>
          </a:bodyPr>
          <a:lstStyle/>
          <a:p>
            <a:r>
              <a:rPr lang="en-US" dirty="0" smtClean="0"/>
              <a:t>What…</a:t>
            </a:r>
          </a:p>
          <a:p>
            <a:r>
              <a:rPr lang="en-US" dirty="0" smtClean="0"/>
              <a:t>How…</a:t>
            </a:r>
          </a:p>
          <a:p>
            <a:r>
              <a:rPr lang="en-US" dirty="0" smtClean="0"/>
              <a:t>Why…</a:t>
            </a:r>
          </a:p>
          <a:p>
            <a:r>
              <a:rPr lang="en-US" dirty="0" smtClean="0"/>
              <a:t>Can…</a:t>
            </a:r>
          </a:p>
          <a:p>
            <a:r>
              <a:rPr lang="en-US" dirty="0" smtClean="0"/>
              <a:t>Which…</a:t>
            </a:r>
          </a:p>
          <a:p>
            <a:r>
              <a:rPr lang="en-US" dirty="0" smtClean="0"/>
              <a:t>Should…</a:t>
            </a:r>
          </a:p>
          <a:p>
            <a:endParaRPr lang="en-US" dirty="0"/>
          </a:p>
          <a:p>
            <a:pPr marL="0" indent="0">
              <a:buNone/>
            </a:pPr>
            <a:r>
              <a:rPr lang="en-US" dirty="0" smtClean="0"/>
              <a:t>Many forms.  Which does yours take?  Why-questions lend themselves to theorizing…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736" y="1825625"/>
            <a:ext cx="3260036" cy="2448649"/>
          </a:xfrm>
          <a:prstGeom prst="rect">
            <a:avLst/>
          </a:prstGeom>
        </p:spPr>
      </p:pic>
    </p:spTree>
    <p:extLst>
      <p:ext uri="{BB962C8B-B14F-4D97-AF65-F5344CB8AC3E}">
        <p14:creationId xmlns:p14="http://schemas.microsoft.com/office/powerpoint/2010/main" val="773335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question criteria</a:t>
            </a:r>
            <a:endParaRPr lang="en-US" dirty="0"/>
          </a:p>
        </p:txBody>
      </p:sp>
      <p:sp>
        <p:nvSpPr>
          <p:cNvPr id="3" name="Content Placeholder 2"/>
          <p:cNvSpPr>
            <a:spLocks noGrp="1"/>
          </p:cNvSpPr>
          <p:nvPr>
            <p:ph idx="1"/>
          </p:nvPr>
        </p:nvSpPr>
        <p:spPr/>
        <p:txBody>
          <a:bodyPr/>
          <a:lstStyle/>
          <a:p>
            <a:r>
              <a:rPr lang="en-US" dirty="0" smtClean="0"/>
              <a:t>Should be readily understandable by a wide audience.</a:t>
            </a:r>
          </a:p>
          <a:p>
            <a:r>
              <a:rPr lang="en-US" dirty="0" smtClean="0"/>
              <a:t>Should have implications for practice.</a:t>
            </a:r>
          </a:p>
          <a:p>
            <a:r>
              <a:rPr lang="en-US" dirty="0" smtClean="0"/>
              <a:t>Should be interesting.</a:t>
            </a:r>
          </a:p>
          <a:p>
            <a:r>
              <a:rPr lang="en-US" dirty="0" smtClean="0"/>
              <a:t>Should be answerable at least in part by a program of research.  </a:t>
            </a:r>
            <a:endParaRPr lang="en-US" dirty="0"/>
          </a:p>
        </p:txBody>
      </p:sp>
      <p:pic>
        <p:nvPicPr>
          <p:cNvPr id="2052" name="Picture 4" descr="science-teacher-clipart-teacher_clipart_6.gif (180×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1078" y="4071068"/>
            <a:ext cx="1714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74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Q1</a:t>
            </a:r>
            <a:endParaRPr lang="en-US" dirty="0"/>
          </a:p>
        </p:txBody>
      </p:sp>
      <p:sp>
        <p:nvSpPr>
          <p:cNvPr id="3" name="Content Placeholder 2"/>
          <p:cNvSpPr>
            <a:spLocks noGrp="1"/>
          </p:cNvSpPr>
          <p:nvPr>
            <p:ph idx="1"/>
          </p:nvPr>
        </p:nvSpPr>
        <p:spPr/>
        <p:txBody>
          <a:bodyPr/>
          <a:lstStyle/>
          <a:p>
            <a:r>
              <a:rPr lang="en-US" dirty="0" smtClean="0"/>
              <a:t>Why are information systems used or not?</a:t>
            </a:r>
          </a:p>
          <a:p>
            <a:pPr lvl="1"/>
            <a:r>
              <a:rPr lang="en-US" dirty="0" smtClean="0"/>
              <a:t>Early MIS which provided for online database inquiry from terminals often went unused by managers.</a:t>
            </a:r>
          </a:p>
          <a:p>
            <a:pPr lvl="1"/>
            <a:r>
              <a:rPr lang="en-US" dirty="0" smtClean="0"/>
              <a:t>I undertook a study of one such system.</a:t>
            </a:r>
          </a:p>
          <a:p>
            <a:pPr lvl="1"/>
            <a:r>
              <a:rPr lang="en-US" dirty="0" smtClean="0"/>
              <a:t>Conjecture was that appreciation of the system founded in a priori involvement in its development would lead to its use.  Supported by the study.  (Swanson, 1974)</a:t>
            </a:r>
          </a:p>
          <a:p>
            <a:pPr lvl="1"/>
            <a:r>
              <a:rPr lang="en-US" dirty="0" smtClean="0"/>
              <a:t>Other studies followed.</a:t>
            </a:r>
            <a:endParaRPr lang="en-US" dirty="0"/>
          </a:p>
        </p:txBody>
      </p:sp>
      <p:pic>
        <p:nvPicPr>
          <p:cNvPr id="4098" name="Picture 2" descr="happy-computer-user-happy-computeruser.png (437×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203" y="4551059"/>
            <a:ext cx="1709972" cy="176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01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Q2</a:t>
            </a:r>
            <a:endParaRPr lang="en-US" dirty="0"/>
          </a:p>
        </p:txBody>
      </p:sp>
      <p:sp>
        <p:nvSpPr>
          <p:cNvPr id="3" name="Content Placeholder 2"/>
          <p:cNvSpPr>
            <a:spLocks noGrp="1"/>
          </p:cNvSpPr>
          <p:nvPr>
            <p:ph idx="1"/>
          </p:nvPr>
        </p:nvSpPr>
        <p:spPr/>
        <p:txBody>
          <a:bodyPr/>
          <a:lstStyle/>
          <a:p>
            <a:r>
              <a:rPr lang="en-US" dirty="0" smtClean="0"/>
              <a:t>Why do information systems require so much maintenance?</a:t>
            </a:r>
          </a:p>
          <a:p>
            <a:pPr lvl="1"/>
            <a:r>
              <a:rPr lang="en-US" dirty="0" smtClean="0"/>
              <a:t>Many IS departments reported that more than half their staff was allocated to maintenance, rather than new system development.</a:t>
            </a:r>
          </a:p>
          <a:p>
            <a:pPr lvl="1"/>
            <a:r>
              <a:rPr lang="en-US" dirty="0" smtClean="0"/>
              <a:t>I undertook (with Ben </a:t>
            </a:r>
            <a:r>
              <a:rPr lang="en-US" dirty="0" err="1" smtClean="0"/>
              <a:t>Lientz</a:t>
            </a:r>
            <a:r>
              <a:rPr lang="en-US" dirty="0" smtClean="0"/>
              <a:t>) a survey study designed to explore why.  A finding was that maintenance typically included substantial informal enhancement.  Maintenance was perfective, not just corrective or adaptive.  (</a:t>
            </a:r>
            <a:r>
              <a:rPr lang="en-US" dirty="0" err="1" smtClean="0"/>
              <a:t>Lientz</a:t>
            </a:r>
            <a:r>
              <a:rPr lang="en-US" dirty="0" smtClean="0"/>
              <a:t> and Swanson, 1980)</a:t>
            </a:r>
          </a:p>
          <a:p>
            <a:pPr lvl="1"/>
            <a:r>
              <a:rPr lang="en-US" dirty="0" smtClean="0"/>
              <a:t>Other studies followed.   </a:t>
            </a:r>
            <a:endParaRPr lang="en-US" dirty="0"/>
          </a:p>
        </p:txBody>
      </p:sp>
      <p:pic>
        <p:nvPicPr>
          <p:cNvPr id="5126" name="Picture 6" descr="lmproulx-Iceberg.png (2400×22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9095" y="4197989"/>
            <a:ext cx="2318329" cy="216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15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1987</Words>
  <Application>Microsoft Office PowerPoint</Application>
  <PresentationFormat>Widescreen</PresentationFormat>
  <Paragraphs>198</Paragraphs>
  <Slides>28</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Calibri Light</vt:lpstr>
      <vt:lpstr>Times New Roman</vt:lpstr>
      <vt:lpstr>Verdana</vt:lpstr>
      <vt:lpstr>Wingdings</vt:lpstr>
      <vt:lpstr>Office Theme</vt:lpstr>
      <vt:lpstr>Clip</vt:lpstr>
      <vt:lpstr>Overarching Questions in Information Systems Research</vt:lpstr>
      <vt:lpstr>Exercise!</vt:lpstr>
      <vt:lpstr>The overarching question</vt:lpstr>
      <vt:lpstr>Importance of overarching questions</vt:lpstr>
      <vt:lpstr>My own research</vt:lpstr>
      <vt:lpstr>Question forms</vt:lpstr>
      <vt:lpstr>Overarching question criteria</vt:lpstr>
      <vt:lpstr>Overarching Q1</vt:lpstr>
      <vt:lpstr>Overarching Q2</vt:lpstr>
      <vt:lpstr>Overarching Q3</vt:lpstr>
      <vt:lpstr>Follow the buzzwords!</vt:lpstr>
      <vt:lpstr>Making sense of the buzz Ref: Ramiller, 2001</vt:lpstr>
      <vt:lpstr>Conjecture</vt:lpstr>
      <vt:lpstr>Organizing vision Ref: Swanson and Ramiller, 1997</vt:lpstr>
      <vt:lpstr>ERP’s career Ref: Swanson, 2003</vt:lpstr>
      <vt:lpstr>Gartner’s hype cycles Ref: Nelson, 2001</vt:lpstr>
      <vt:lpstr>The wave complex Ref: Swanson, 2012</vt:lpstr>
      <vt:lpstr>Five studies</vt:lpstr>
      <vt:lpstr>Innovation comprehension Ref: Ramiller and Swanson, 2003</vt:lpstr>
      <vt:lpstr>How is a career launched? Ref: Wang and Swanson, 2007</vt:lpstr>
      <vt:lpstr>Bandwagon building</vt:lpstr>
      <vt:lpstr>How is momentum sustained? Ref: Wang and Swanson, 2008</vt:lpstr>
      <vt:lpstr>Assimilation</vt:lpstr>
      <vt:lpstr>Wikipedia study Ref: Gorgeon and Swanson (2013)</vt:lpstr>
      <vt:lpstr>Summing up</vt:lpstr>
      <vt:lpstr>Overarching questions revisited</vt:lpstr>
      <vt:lpstr>Added thoughts</vt:lpstr>
      <vt:lpstr>Lastly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Overarching Questions in Information Systems Research</dc:title>
  <dc:creator>bswanson</dc:creator>
  <cp:lastModifiedBy>bswanson</cp:lastModifiedBy>
  <cp:revision>104</cp:revision>
  <cp:lastPrinted>2016-05-04T17:58:42Z</cp:lastPrinted>
  <dcterms:created xsi:type="dcterms:W3CDTF">2016-03-03T17:35:39Z</dcterms:created>
  <dcterms:modified xsi:type="dcterms:W3CDTF">2016-05-04T18:07:04Z</dcterms:modified>
</cp:coreProperties>
</file>